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7" r:id="rId3"/>
    <p:sldId id="258" r:id="rId4"/>
    <p:sldId id="279" r:id="rId5"/>
    <p:sldId id="278" r:id="rId6"/>
    <p:sldId id="270" r:id="rId7"/>
    <p:sldId id="271" r:id="rId8"/>
    <p:sldId id="272" r:id="rId9"/>
    <p:sldId id="273" r:id="rId10"/>
    <p:sldId id="297" r:id="rId11"/>
    <p:sldId id="259" r:id="rId12"/>
    <p:sldId id="280" r:id="rId13"/>
    <p:sldId id="288" r:id="rId14"/>
    <p:sldId id="286" r:id="rId15"/>
    <p:sldId id="290" r:id="rId16"/>
    <p:sldId id="260" r:id="rId17"/>
    <p:sldId id="261" r:id="rId18"/>
    <p:sldId id="291" r:id="rId19"/>
    <p:sldId id="293" r:id="rId20"/>
    <p:sldId id="294" r:id="rId21"/>
    <p:sldId id="295" r:id="rId22"/>
    <p:sldId id="296" r:id="rId23"/>
    <p:sldId id="263" r:id="rId24"/>
    <p:sldId id="27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pos="2904" userDrawn="1">
          <p15:clr>
            <a:srgbClr val="A4A3A4"/>
          </p15:clr>
        </p15:guide>
        <p15:guide id="3" orient="horz" pos="408" userDrawn="1">
          <p15:clr>
            <a:srgbClr val="A4A3A4"/>
          </p15:clr>
        </p15:guide>
        <p15:guide id="4" pos="432" userDrawn="1">
          <p15:clr>
            <a:srgbClr val="A4A3A4"/>
          </p15:clr>
        </p15:guide>
        <p15:guide id="5" pos="5304" userDrawn="1">
          <p15:clr>
            <a:srgbClr val="A4A3A4"/>
          </p15:clr>
        </p15:guide>
        <p15:guide id="6" orient="horz" pos="14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Nava" initials="CN" lastIdx="4" clrIdx="0">
    <p:extLst>
      <p:ext uri="{19B8F6BF-5375-455C-9EA6-DF929625EA0E}">
        <p15:presenceInfo xmlns:p15="http://schemas.microsoft.com/office/powerpoint/2012/main" userId="558d08da3b3de9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2F38"/>
    <a:srgbClr val="0257A1"/>
    <a:srgbClr val="FFFFFF"/>
    <a:srgbClr val="A9D18E"/>
    <a:srgbClr val="D83038"/>
    <a:srgbClr val="4EDCD4"/>
    <a:srgbClr val="FFE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9"/>
    <p:restoredTop sz="88571" autoAdjust="0"/>
  </p:normalViewPr>
  <p:slideViewPr>
    <p:cSldViewPr snapToGrid="0" snapToObjects="1">
      <p:cViewPr>
        <p:scale>
          <a:sx n="100" d="100"/>
          <a:sy n="100" d="100"/>
        </p:scale>
        <p:origin x="1040" y="440"/>
      </p:cViewPr>
      <p:guideLst>
        <p:guide orient="horz" pos="3912"/>
        <p:guide pos="2904"/>
        <p:guide orient="horz" pos="408"/>
        <p:guide pos="432"/>
        <p:guide pos="5304"/>
        <p:guide orient="horz" pos="146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9/25/20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7895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153948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338411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715942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forecast is generated for each customer, individually, the model that generated that forecast doesn’t necessarily have to be the same for every customer.</a:t>
            </a:r>
          </a:p>
          <a:p>
            <a:endParaRPr lang="en-US" dirty="0"/>
          </a:p>
          <a:p>
            <a:r>
              <a:rPr lang="en-US" dirty="0"/>
              <a:t>The resulting forecast values are then aggregated/summed to yield an overall forecast for the selected product.</a:t>
            </a:r>
          </a:p>
        </p:txBody>
      </p:sp>
      <p:sp>
        <p:nvSpPr>
          <p:cNvPr id="4" name="Slide Number Placeholder 3"/>
          <p:cNvSpPr>
            <a:spLocks noGrp="1"/>
          </p:cNvSpPr>
          <p:nvPr>
            <p:ph type="sldNum" sz="quarter" idx="5"/>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121866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forecast in generated for all monthly customer data for the selected product .  It is a single time series that aggregates all monthly standard cases for all customers.</a:t>
            </a:r>
          </a:p>
        </p:txBody>
      </p:sp>
      <p:sp>
        <p:nvSpPr>
          <p:cNvPr id="4" name="Slide Number Placeholder 3"/>
          <p:cNvSpPr>
            <a:spLocks noGrp="1"/>
          </p:cNvSpPr>
          <p:nvPr>
            <p:ph type="sldNum" sz="quarter" idx="5"/>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735492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forecast in generated for all monthly customer data for the selected product .  It is a single time series that aggregates all monthly standard cases for all customers.</a:t>
            </a:r>
          </a:p>
        </p:txBody>
      </p:sp>
      <p:sp>
        <p:nvSpPr>
          <p:cNvPr id="4" name="Slide Number Placeholder 3"/>
          <p:cNvSpPr>
            <a:spLocks noGrp="1"/>
          </p:cNvSpPr>
          <p:nvPr>
            <p:ph type="sldNum" sz="quarter" idx="5"/>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424120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2414865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22</a:t>
            </a:fld>
            <a:endParaRPr lang="en-US"/>
          </a:p>
        </p:txBody>
      </p:sp>
    </p:spTree>
    <p:extLst>
      <p:ext uri="{BB962C8B-B14F-4D97-AF65-F5344CB8AC3E}">
        <p14:creationId xmlns:p14="http://schemas.microsoft.com/office/powerpoint/2010/main" val="393619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stock will go bad: distributor will have to throw it out or send it back. Cost associated with inventory.</a:t>
            </a:r>
          </a:p>
          <a:p>
            <a:r>
              <a:rPr lang="en-US" dirty="0"/>
              <a:t>Too little stock then you sell out and leave revenue on the table. If you can order more, costs will increase.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5952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person could analyze every combination, but this is very time consuming and expensive to do.</a:t>
            </a:r>
          </a:p>
          <a:p>
            <a:r>
              <a:rPr lang="en-US" dirty="0"/>
              <a:t>Would require a team of people.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1304701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 sales at a store/customer level to know how much product the distributor should carry in inventory.</a:t>
            </a:r>
          </a:p>
          <a:p>
            <a:r>
              <a:rPr lang="en-US" dirty="0"/>
              <a:t>Automated approach that will quickly identify the best model with little human intervention.</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31794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result in biased estimates of the variance, or, in other words, the errors for this time period will carry over into future time periods. In our case, an overestimate of inventory stock this period would not be corrected in the following time period, which will turn out to be a very expensive mistake.</a:t>
            </a:r>
          </a:p>
        </p:txBody>
      </p:sp>
      <p:sp>
        <p:nvSpPr>
          <p:cNvPr id="4" name="Slide Number Placeholder 3"/>
          <p:cNvSpPr>
            <a:spLocks noGrp="1"/>
          </p:cNvSpPr>
          <p:nvPr>
            <p:ph type="sldNum" sz="quarter" idx="5"/>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119971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mean</a:t>
            </a:r>
          </a:p>
          <a:p>
            <a:r>
              <a:rPr lang="en-US" dirty="0"/>
              <a:t>Constant variance</a:t>
            </a:r>
          </a:p>
          <a:p>
            <a:r>
              <a:rPr lang="en-US" dirty="0"/>
              <a:t>Constant autocorrelations</a:t>
            </a:r>
          </a:p>
          <a:p>
            <a:r>
              <a:rPr lang="en-US" dirty="0"/>
              <a:t>Important because it’s an assumption for some models. Non-stationary data is unpredictable and cannot be </a:t>
            </a:r>
            <a:r>
              <a:rPr lang="en-US"/>
              <a:t>reliably modeled or forecasted.</a:t>
            </a:r>
            <a:endParaRPr lang="en-US" dirty="0"/>
          </a:p>
          <a:p>
            <a:r>
              <a:rPr lang="en-US" dirty="0"/>
              <a:t>Transformations on the data can correct for this</a:t>
            </a:r>
          </a:p>
          <a:p>
            <a:r>
              <a:rPr lang="en-US" dirty="0"/>
              <a:t>One reason why time-series analysis is different</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341551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If we can perfectly capture all the components that make up the signal, then the resulting residuals, or errors, would be white noise, or something we cannot predict. So, if we can prove that the model residuals are white noise, then that means the model is probably a good one and did a good job at forecasting.</a:t>
            </a:r>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427493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Equal means – most appropriate for white noise</a:t>
                </a:r>
              </a:p>
              <a:p>
                <a:r>
                  <a:rPr lang="en-US" dirty="0"/>
                  <a:t>ARMA - </a:t>
                </a:r>
                <a:r>
                  <a:rPr lang="en-US" sz="1800" dirty="0">
                    <a:solidFill>
                      <a:srgbClr val="000000"/>
                    </a:solidFill>
                    <a:effectLst/>
                    <a:latin typeface="Times New Roman" panose="02020603050405020304" pitchFamily="18" charset="0"/>
                    <a:ea typeface="Times New Roman" panose="02020603050405020304" pitchFamily="18" charset="0"/>
                  </a:rPr>
                  <a:t>expresses the current value, </a:t>
                </a:r>
                <a14:m>
                  <m:oMath xmlns:m="http://schemas.openxmlformats.org/officeDocument/2006/math">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e>
                      <m:sub>
                        <m:r>
                          <a:rPr lang="en-US" sz="1800" i="1">
                            <a:effectLst/>
                            <a:latin typeface="Cambria Math" panose="02040503050406030204" pitchFamily="18" charset="0"/>
                            <a:ea typeface="PMingLiU" panose="02020500000000000000" pitchFamily="18" charset="-120"/>
                            <a:cs typeface="Times New Roman" panose="02020603050405020304" pitchFamily="18" charset="0"/>
                          </a:rPr>
                          <m:t>𝑡</m:t>
                        </m:r>
                      </m:sub>
                    </m:sSub>
                  </m:oMath>
                </a14:m>
                <a:r>
                  <a:rPr lang="en-US" sz="1800" dirty="0">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as a function of previous values</a:t>
                </a:r>
                <a:br>
                  <a:rPr lang="en-US" sz="1800" dirty="0">
                    <a:solidFill>
                      <a:srgbClr val="000000"/>
                    </a:solidFill>
                    <a:effectLst/>
                    <a:latin typeface="Times New Roman" panose="02020603050405020304" pitchFamily="18" charset="0"/>
                    <a:ea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rPr>
                  <a:t>MLP</a:t>
                </a:r>
              </a:p>
              <a:p>
                <a:r>
                  <a:rPr lang="en-US" sz="1800" dirty="0">
                    <a:solidFill>
                      <a:srgbClr val="000000"/>
                    </a:solidFill>
                    <a:effectLst/>
                    <a:latin typeface="Times New Roman" panose="02020603050405020304" pitchFamily="18" charset="0"/>
                  </a:rPr>
                  <a:t>Random Forest</a:t>
                </a:r>
                <a:endParaRPr lang="en-US" dirty="0"/>
              </a:p>
            </p:txBody>
          </p:sp>
        </mc:Choice>
        <mc:Fallback xmlns="">
          <p:sp>
            <p:nvSpPr>
              <p:cNvPr id="3" name="Notes Placeholder 2"/>
              <p:cNvSpPr>
                <a:spLocks noGrp="1"/>
              </p:cNvSpPr>
              <p:nvPr>
                <p:ph type="body" idx="1"/>
              </p:nvPr>
            </p:nvSpPr>
            <p:spPr/>
            <p:txBody>
              <a:bodyPr/>
              <a:lstStyle/>
              <a:p>
                <a:r>
                  <a:rPr lang="en-US" dirty="0"/>
                  <a:t>Equal means – most appropriate for white noise</a:t>
                </a:r>
              </a:p>
              <a:p>
                <a:r>
                  <a:rPr lang="en-US" dirty="0"/>
                  <a:t>ARMA - </a:t>
                </a:r>
                <a:r>
                  <a:rPr lang="en-US" sz="1800" dirty="0">
                    <a:solidFill>
                      <a:srgbClr val="000000"/>
                    </a:solidFill>
                    <a:effectLst/>
                    <a:latin typeface="Times New Roman" panose="02020603050405020304" pitchFamily="18" charset="0"/>
                    <a:ea typeface="Times New Roman" panose="02020603050405020304" pitchFamily="18" charset="0"/>
                  </a:rPr>
                  <a:t>expresses the current value, </a:t>
                </a:r>
                <a:r>
                  <a:rPr lang="en-US" sz="1800" i="0">
                    <a:effectLst/>
                    <a:latin typeface="Cambria Math" panose="02040503050406030204" pitchFamily="18" charset="0"/>
                    <a:ea typeface="PMingLiU" panose="02020500000000000000" pitchFamily="18" charset="-120"/>
                    <a:cs typeface="Times New Roman" panose="02020603050405020304" pitchFamily="18" charset="0"/>
                  </a:rPr>
                  <a:t>𝑋_𝑡</a:t>
                </a:r>
                <a:r>
                  <a:rPr lang="en-US" sz="1800" dirty="0">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as a function of previous values</a:t>
                </a:r>
                <a:endParaRPr lang="en-US" dirty="0"/>
              </a:p>
            </p:txBody>
          </p:sp>
        </mc:Fallback>
      </mc:AlternateContent>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1778043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3217266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9/25/20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9/25/20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9/25/20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9/25/20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9/25/20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9/25/20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9/25/20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9/25/20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9/25/20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9/25/20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towardsdatascience.com/stationarity-in-time-series-analysis-90c94f27322" TargetMode="External"/><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8E72BA-E11E-4A7F-9D6C-D80601FB45B1}"/>
              </a:ext>
            </a:extLst>
          </p:cNvPr>
          <p:cNvPicPr>
            <a:picLocks noChangeAspect="1"/>
          </p:cNvPicPr>
          <p:nvPr/>
        </p:nvPicPr>
        <p:blipFill rotWithShape="1">
          <a:blip r:embed="rId3"/>
          <a:srcRect l="3382" t="25153" r="70214" b="43856"/>
          <a:stretch/>
        </p:blipFill>
        <p:spPr>
          <a:xfrm>
            <a:off x="-31291" y="-13565"/>
            <a:ext cx="9184256" cy="6223865"/>
          </a:xfrm>
          <a:prstGeom prst="rect">
            <a:avLst/>
          </a:prstGeom>
        </p:spPr>
      </p:pic>
      <p:sp>
        <p:nvSpPr>
          <p:cNvPr id="2" name="Title 1"/>
          <p:cNvSpPr>
            <a:spLocks noGrp="1"/>
          </p:cNvSpPr>
          <p:nvPr>
            <p:ph type="ctrTitle"/>
          </p:nvPr>
        </p:nvSpPr>
        <p:spPr>
          <a:xfrm>
            <a:off x="90016" y="171368"/>
            <a:ext cx="8963967" cy="3387623"/>
          </a:xfrm>
        </p:spPr>
        <p:txBody>
          <a:bodyPr anchor="t">
            <a:noAutofit/>
          </a:bodyPr>
          <a:lstStyle/>
          <a:p>
            <a:pPr algn="l"/>
            <a:r>
              <a:rPr lang="en-US" sz="6600" dirty="0">
                <a:solidFill>
                  <a:schemeClr val="bg1"/>
                </a:solidFill>
                <a:latin typeface="Franklin Gothic Medium Cond" panose="020B0606030402020204" pitchFamily="34" charset="0"/>
              </a:rPr>
              <a:t>How Much Beer </a:t>
            </a:r>
            <a:br>
              <a:rPr lang="en-US" sz="6600" dirty="0">
                <a:solidFill>
                  <a:schemeClr val="bg1"/>
                </a:solidFill>
                <a:latin typeface="Franklin Gothic Medium Cond" panose="020B0606030402020204" pitchFamily="34" charset="0"/>
              </a:rPr>
            </a:br>
            <a:r>
              <a:rPr lang="en-US" sz="6600" dirty="0">
                <a:solidFill>
                  <a:schemeClr val="bg1"/>
                </a:solidFill>
                <a:latin typeface="Franklin Gothic Medium Cond" panose="020B0606030402020204" pitchFamily="34" charset="0"/>
              </a:rPr>
              <a:t>Do I Need to Stock?</a:t>
            </a:r>
            <a:br>
              <a:rPr lang="en-US" sz="8000" dirty="0">
                <a:solidFill>
                  <a:schemeClr val="bg1"/>
                </a:solidFill>
                <a:latin typeface="Franklin Gothic Medium Cond" panose="020B0606030402020204" pitchFamily="34" charset="0"/>
              </a:rPr>
            </a:br>
            <a:r>
              <a:rPr lang="en-US" sz="1400" dirty="0">
                <a:solidFill>
                  <a:schemeClr val="bg1"/>
                </a:solidFill>
                <a:latin typeface="Franklin Gothic Medium Cond" panose="020B0606030402020204" pitchFamily="34" charset="0"/>
              </a:rPr>
              <a:t> </a:t>
            </a:r>
            <a:br>
              <a:rPr lang="en-US" sz="1400" dirty="0">
                <a:solidFill>
                  <a:schemeClr val="bg1"/>
                </a:solidFill>
                <a:latin typeface="Franklin Gothic Medium Cond" panose="020B0606030402020204" pitchFamily="34" charset="0"/>
              </a:rPr>
            </a:br>
            <a:br>
              <a:rPr lang="en-US" sz="14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An Automated Approach to </a:t>
            </a:r>
            <a:br>
              <a:rPr lang="en-US" sz="36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Demand Forecasting </a:t>
            </a:r>
            <a:endParaRPr lang="en-US" dirty="0">
              <a:solidFill>
                <a:schemeClr val="bg1"/>
              </a:solidFill>
              <a:latin typeface="Franklin Gothic Medium Cond" panose="020B0606030402020204" pitchFamily="34" charset="0"/>
            </a:endParaRPr>
          </a:p>
        </p:txBody>
      </p:sp>
      <p:sp>
        <p:nvSpPr>
          <p:cNvPr id="3" name="Subtitle 2"/>
          <p:cNvSpPr>
            <a:spLocks noGrp="1"/>
          </p:cNvSpPr>
          <p:nvPr>
            <p:ph type="subTitle" idx="1"/>
          </p:nvPr>
        </p:nvSpPr>
        <p:spPr>
          <a:xfrm>
            <a:off x="90016" y="4766122"/>
            <a:ext cx="8219259" cy="798660"/>
          </a:xfrm>
        </p:spPr>
        <p:txBody>
          <a:bodyPr>
            <a:normAutofit/>
          </a:bodyPr>
          <a:lstStyle/>
          <a:p>
            <a:pPr algn="l"/>
            <a:r>
              <a:rPr lang="en-US" sz="1800" dirty="0">
                <a:solidFill>
                  <a:schemeClr val="bg1"/>
                </a:solidFill>
                <a:latin typeface="Franklin Gothic Medium Cond" panose="020B0606030402020204" pitchFamily="34" charset="0"/>
              </a:rPr>
              <a:t>Jenna Ford, Christian Nava &amp; Jonathan Tan</a:t>
            </a:r>
          </a:p>
          <a:p>
            <a:pPr algn="l"/>
            <a:r>
              <a:rPr lang="en-US" sz="1800" dirty="0">
                <a:solidFill>
                  <a:schemeClr val="bg1"/>
                </a:solidFill>
                <a:latin typeface="Franklin Gothic Medium Cond" panose="020B0606030402020204" pitchFamily="34" charset="0"/>
              </a:rPr>
              <a:t>Advisor: Dr. </a:t>
            </a:r>
            <a:r>
              <a:rPr lang="en-US" sz="1800" dirty="0" err="1">
                <a:solidFill>
                  <a:schemeClr val="bg1"/>
                </a:solidFill>
                <a:latin typeface="Franklin Gothic Medium Cond" panose="020B0606030402020204" pitchFamily="34" charset="0"/>
              </a:rPr>
              <a:t>Bivin</a:t>
            </a:r>
            <a:r>
              <a:rPr lang="en-US" sz="1800" dirty="0">
                <a:solidFill>
                  <a:schemeClr val="bg1"/>
                </a:solidFill>
                <a:latin typeface="Franklin Gothic Medium Cond" panose="020B0606030402020204" pitchFamily="34" charset="0"/>
              </a:rPr>
              <a:t> Sadler</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
        <p:nvSpPr>
          <p:cNvPr id="17" name="Rectangle 16">
            <a:extLst>
              <a:ext uri="{FF2B5EF4-FFF2-40B4-BE49-F238E27FC236}">
                <a16:creationId xmlns:a16="http://schemas.microsoft.com/office/drawing/2014/main" id="{CEC43AAF-97B8-40D4-BF69-8D932E94E43E}"/>
              </a:ext>
            </a:extLst>
          </p:cNvPr>
          <p:cNvSpPr/>
          <p:nvPr/>
        </p:nvSpPr>
        <p:spPr>
          <a:xfrm>
            <a:off x="225643" y="2151017"/>
            <a:ext cx="378944" cy="61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7" name="Picture 6">
            <a:extLst>
              <a:ext uri="{FF2B5EF4-FFF2-40B4-BE49-F238E27FC236}">
                <a16:creationId xmlns:a16="http://schemas.microsoft.com/office/drawing/2014/main" id="{99F1E3E5-143E-7A4F-975E-B6A0144E57EF}"/>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85F230ED-6B2C-F24E-810B-B1AEBA994A24}"/>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AFBED7-296B-2249-A893-4824B66173D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5D3B410D-F451-A94A-83E3-95A99B1D5813}"/>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Models</a:t>
            </a:r>
            <a:endParaRPr lang="en-US" dirty="0">
              <a:solidFill>
                <a:schemeClr val="bg1"/>
              </a:solidFill>
              <a:latin typeface="Franklin Gothic Medium Cond" panose="020B0606030402020204" pitchFamily="34" charset="0"/>
            </a:endParaRPr>
          </a:p>
        </p:txBody>
      </p:sp>
      <p:pic>
        <p:nvPicPr>
          <p:cNvPr id="2" name="Picture 1"/>
          <p:cNvPicPr>
            <a:picLocks/>
          </p:cNvPicPr>
          <p:nvPr/>
        </p:nvPicPr>
        <p:blipFill rotWithShape="1">
          <a:blip r:embed="rId4">
            <a:extLst>
              <a:ext uri="{BEBA8EAE-BF5A-486C-A8C5-ECC9F3942E4B}">
                <a14:imgProps xmlns:a14="http://schemas.microsoft.com/office/drawing/2010/main">
                  <a14:imgLayer r:embed="rId5">
                    <a14:imgEffect>
                      <a14:artisticPaintStrokes/>
                    </a14:imgEffect>
                    <a14:imgEffect>
                      <a14:sharpenSoften amount="50000"/>
                    </a14:imgEffect>
                    <a14:imgEffect>
                      <a14:brightnessContrast contrast="-40000"/>
                    </a14:imgEffect>
                  </a14:imgLayer>
                </a14:imgProps>
              </a:ext>
            </a:extLst>
          </a:blip>
          <a:srcRect l="23490" t="11911" r="42636" b="10692"/>
          <a:stretch/>
        </p:blipFill>
        <p:spPr>
          <a:xfrm>
            <a:off x="641433" y="3840729"/>
            <a:ext cx="597935" cy="599861"/>
          </a:xfrm>
          <a:prstGeom prst="ellipse">
            <a:avLst/>
          </a:prstGeom>
          <a:ln w="28575">
            <a:solidFill>
              <a:srgbClr val="D83038"/>
            </a:solidFill>
          </a:ln>
        </p:spPr>
      </p:pic>
      <p:pic>
        <p:nvPicPr>
          <p:cNvPr id="5" name="Picture 4"/>
          <p:cNvPicPr>
            <a:picLocks/>
          </p:cNvPicPr>
          <p:nvPr/>
        </p:nvPicPr>
        <p:blipFill rotWithShape="1">
          <a:blip r:embed="rId6">
            <a:extLst>
              <a:ext uri="{BEBA8EAE-BF5A-486C-A8C5-ECC9F3942E4B}">
                <a14:imgProps xmlns:a14="http://schemas.microsoft.com/office/drawing/2010/main">
                  <a14:imgLayer r:embed="rId7">
                    <a14:imgEffect>
                      <a14:artisticPaintStrokes/>
                    </a14:imgEffect>
                    <a14:imgEffect>
                      <a14:sharpenSoften amount="50000"/>
                    </a14:imgEffect>
                    <a14:imgEffect>
                      <a14:brightnessContrast contrast="-40000"/>
                    </a14:imgEffect>
                  </a14:imgLayer>
                </a14:imgProps>
              </a:ext>
            </a:extLst>
          </a:blip>
          <a:srcRect l="31268" t="5978" r="24041"/>
          <a:stretch/>
        </p:blipFill>
        <p:spPr>
          <a:xfrm>
            <a:off x="2091569" y="3842655"/>
            <a:ext cx="597935" cy="597935"/>
          </a:xfrm>
          <a:prstGeom prst="ellipse">
            <a:avLst/>
          </a:prstGeom>
          <a:ln w="28575">
            <a:solidFill>
              <a:srgbClr val="D83038"/>
            </a:solidFill>
          </a:ln>
        </p:spPr>
      </p:pic>
      <p:pic>
        <p:nvPicPr>
          <p:cNvPr id="6" name="Picture 5"/>
          <p:cNvPicPr>
            <a:picLocks/>
          </p:cNvPicPr>
          <p:nvPr/>
        </p:nvPicPr>
        <p:blipFill rotWithShape="1">
          <a:blip r:embed="rId8">
            <a:extLst>
              <a:ext uri="{BEBA8EAE-BF5A-486C-A8C5-ECC9F3942E4B}">
                <a14:imgProps xmlns:a14="http://schemas.microsoft.com/office/drawing/2010/main">
                  <a14:imgLayer r:embed="rId9">
                    <a14:imgEffect>
                      <a14:artisticPaintStrokes/>
                    </a14:imgEffect>
                    <a14:imgEffect>
                      <a14:sharpenSoften amount="50000"/>
                    </a14:imgEffect>
                    <a14:imgEffect>
                      <a14:brightnessContrast contrast="-40000"/>
                    </a14:imgEffect>
                  </a14:imgLayer>
                </a14:imgProps>
              </a:ext>
            </a:extLst>
          </a:blip>
          <a:srcRect l="-2526" t="-24181" r="55389" b="24181"/>
          <a:stretch/>
        </p:blipFill>
        <p:spPr>
          <a:xfrm>
            <a:off x="3538715" y="3842655"/>
            <a:ext cx="597935" cy="597935"/>
          </a:xfrm>
          <a:prstGeom prst="ellipse">
            <a:avLst/>
          </a:prstGeom>
          <a:ln w="28575">
            <a:solidFill>
              <a:srgbClr val="D83038"/>
            </a:solidFill>
          </a:ln>
        </p:spPr>
      </p:pic>
      <p:pic>
        <p:nvPicPr>
          <p:cNvPr id="11" name="Picture 10"/>
          <p:cNvPicPr>
            <a:picLocks/>
          </p:cNvPicPr>
          <p:nvPr/>
        </p:nvPicPr>
        <p:blipFill rotWithShape="1">
          <a:blip r:embed="rId10">
            <a:extLst>
              <a:ext uri="{BEBA8EAE-BF5A-486C-A8C5-ECC9F3942E4B}">
                <a14:imgProps xmlns:a14="http://schemas.microsoft.com/office/drawing/2010/main">
                  <a14:imgLayer r:embed="rId11">
                    <a14:imgEffect>
                      <a14:artisticPaintStrokes/>
                    </a14:imgEffect>
                    <a14:imgEffect>
                      <a14:sharpenSoften amount="50000"/>
                    </a14:imgEffect>
                    <a14:imgEffect>
                      <a14:brightnessContrast contrast="-40000"/>
                    </a14:imgEffect>
                  </a14:imgLayer>
                </a14:imgProps>
              </a:ext>
            </a:extLst>
          </a:blip>
          <a:srcRect l="43018" t="-2609" r="14822" b="16245"/>
          <a:stretch/>
        </p:blipFill>
        <p:spPr>
          <a:xfrm>
            <a:off x="4985861" y="3842655"/>
            <a:ext cx="597935" cy="597935"/>
          </a:xfrm>
          <a:prstGeom prst="ellipse">
            <a:avLst/>
          </a:prstGeom>
          <a:ln w="28575">
            <a:solidFill>
              <a:srgbClr val="D83038"/>
            </a:solidFill>
          </a:ln>
        </p:spPr>
      </p:pic>
      <p:sp>
        <p:nvSpPr>
          <p:cNvPr id="12" name="TextBox 11"/>
          <p:cNvSpPr txBox="1"/>
          <p:nvPr/>
        </p:nvSpPr>
        <p:spPr>
          <a:xfrm>
            <a:off x="464028" y="4543456"/>
            <a:ext cx="952747"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Equal Means</a:t>
            </a:r>
          </a:p>
        </p:txBody>
      </p:sp>
      <p:sp>
        <p:nvSpPr>
          <p:cNvPr id="13" name="TextBox 12"/>
          <p:cNvSpPr txBox="1"/>
          <p:nvPr/>
        </p:nvSpPr>
        <p:spPr>
          <a:xfrm>
            <a:off x="1916169" y="4541715"/>
            <a:ext cx="952747"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ARMA</a:t>
            </a:r>
          </a:p>
        </p:txBody>
      </p:sp>
      <p:sp>
        <p:nvSpPr>
          <p:cNvPr id="14" name="TextBox 13"/>
          <p:cNvSpPr txBox="1"/>
          <p:nvPr/>
        </p:nvSpPr>
        <p:spPr>
          <a:xfrm>
            <a:off x="3365208" y="4545126"/>
            <a:ext cx="952747"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ARIMA, d=1</a:t>
            </a:r>
          </a:p>
        </p:txBody>
      </p:sp>
      <p:sp>
        <p:nvSpPr>
          <p:cNvPr id="15" name="TextBox 14"/>
          <p:cNvSpPr txBox="1"/>
          <p:nvPr/>
        </p:nvSpPr>
        <p:spPr>
          <a:xfrm>
            <a:off x="4814247" y="4543140"/>
            <a:ext cx="952747"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ARIMA, s=12</a:t>
            </a:r>
          </a:p>
        </p:txBody>
      </p:sp>
      <p:sp>
        <p:nvSpPr>
          <p:cNvPr id="60" name="TextBox 59">
            <a:extLst>
              <a:ext uri="{FF2B5EF4-FFF2-40B4-BE49-F238E27FC236}">
                <a16:creationId xmlns:a16="http://schemas.microsoft.com/office/drawing/2014/main" id="{D628368C-977A-0046-9398-C8D106A4C2A8}"/>
              </a:ext>
            </a:extLst>
          </p:cNvPr>
          <p:cNvSpPr txBox="1"/>
          <p:nvPr/>
        </p:nvSpPr>
        <p:spPr>
          <a:xfrm>
            <a:off x="6253542" y="4546523"/>
            <a:ext cx="952747"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MLP</a:t>
            </a:r>
          </a:p>
        </p:txBody>
      </p:sp>
      <p:grpSp>
        <p:nvGrpSpPr>
          <p:cNvPr id="62" name="Group 61">
            <a:extLst>
              <a:ext uri="{FF2B5EF4-FFF2-40B4-BE49-F238E27FC236}">
                <a16:creationId xmlns:a16="http://schemas.microsoft.com/office/drawing/2014/main" id="{DA5D1DBC-0018-3B4C-85F8-B11DF4215E98}"/>
              </a:ext>
            </a:extLst>
          </p:cNvPr>
          <p:cNvGrpSpPr/>
          <p:nvPr/>
        </p:nvGrpSpPr>
        <p:grpSpPr>
          <a:xfrm>
            <a:off x="6420012" y="3819485"/>
            <a:ext cx="619808" cy="635589"/>
            <a:chOff x="7404803" y="3478464"/>
            <a:chExt cx="619808" cy="635589"/>
          </a:xfrm>
        </p:grpSpPr>
        <p:grpSp>
          <p:nvGrpSpPr>
            <p:cNvPr id="58" name="Group 57">
              <a:extLst>
                <a:ext uri="{FF2B5EF4-FFF2-40B4-BE49-F238E27FC236}">
                  <a16:creationId xmlns:a16="http://schemas.microsoft.com/office/drawing/2014/main" id="{6C8A987B-FB55-E742-AF11-D2E0DB6E9481}"/>
                </a:ext>
              </a:extLst>
            </p:cNvPr>
            <p:cNvGrpSpPr/>
            <p:nvPr/>
          </p:nvGrpSpPr>
          <p:grpSpPr>
            <a:xfrm>
              <a:off x="7525929" y="3622715"/>
              <a:ext cx="366992" cy="351496"/>
              <a:chOff x="7324450" y="3829264"/>
              <a:chExt cx="1320722" cy="1264956"/>
            </a:xfrm>
          </p:grpSpPr>
          <p:sp>
            <p:nvSpPr>
              <p:cNvPr id="3" name="Oval 2">
                <a:extLst>
                  <a:ext uri="{FF2B5EF4-FFF2-40B4-BE49-F238E27FC236}">
                    <a16:creationId xmlns:a16="http://schemas.microsoft.com/office/drawing/2014/main" id="{1CF7FB66-14EF-4347-99D1-66DDAE9BF5D3}"/>
                  </a:ext>
                </a:extLst>
              </p:cNvPr>
              <p:cNvSpPr/>
              <p:nvPr/>
            </p:nvSpPr>
            <p:spPr>
              <a:xfrm>
                <a:off x="7324450" y="4094502"/>
                <a:ext cx="259644" cy="259644"/>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66D021-0F3C-274B-8A5E-0E50BD714484}"/>
                  </a:ext>
                </a:extLst>
              </p:cNvPr>
              <p:cNvSpPr/>
              <p:nvPr/>
            </p:nvSpPr>
            <p:spPr>
              <a:xfrm>
                <a:off x="7324450" y="4533901"/>
                <a:ext cx="259644" cy="259644"/>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E596A0-6558-EC4C-A94B-2896452571C0}"/>
                  </a:ext>
                </a:extLst>
              </p:cNvPr>
              <p:cNvSpPr/>
              <p:nvPr/>
            </p:nvSpPr>
            <p:spPr>
              <a:xfrm>
                <a:off x="7874001" y="4330507"/>
                <a:ext cx="259644" cy="259644"/>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FBDCD8C-C258-CB43-96BA-26F8A01CCB06}"/>
                  </a:ext>
                </a:extLst>
              </p:cNvPr>
              <p:cNvSpPr/>
              <p:nvPr/>
            </p:nvSpPr>
            <p:spPr>
              <a:xfrm>
                <a:off x="7874001" y="3829264"/>
                <a:ext cx="259644" cy="259644"/>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F7EA60-424C-064C-BE91-62EFFB75742A}"/>
                  </a:ext>
                </a:extLst>
              </p:cNvPr>
              <p:cNvSpPr/>
              <p:nvPr/>
            </p:nvSpPr>
            <p:spPr>
              <a:xfrm>
                <a:off x="7874001" y="4834576"/>
                <a:ext cx="259644" cy="259644"/>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5A2C30C-CCAA-CA44-BFF3-C515C5A04481}"/>
                  </a:ext>
                </a:extLst>
              </p:cNvPr>
              <p:cNvSpPr/>
              <p:nvPr/>
            </p:nvSpPr>
            <p:spPr>
              <a:xfrm>
                <a:off x="8385528" y="4326305"/>
                <a:ext cx="259644" cy="259644"/>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ED212CE-6381-AC49-9D4A-211A0DA06691}"/>
                  </a:ext>
                </a:extLst>
              </p:cNvPr>
              <p:cNvCxnSpPr>
                <a:cxnSpLocks/>
                <a:stCxn id="3" idx="7"/>
                <a:endCxn id="20" idx="2"/>
              </p:cNvCxnSpPr>
              <p:nvPr/>
            </p:nvCxnSpPr>
            <p:spPr>
              <a:xfrm flipV="1">
                <a:off x="7546070" y="3959086"/>
                <a:ext cx="327931" cy="173440"/>
              </a:xfrm>
              <a:prstGeom prst="straightConnector1">
                <a:avLst/>
              </a:prstGeom>
              <a:ln w="3175">
                <a:solidFill>
                  <a:srgbClr val="C00000"/>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66D166-3A89-E544-9BB7-C28B716E4250}"/>
                  </a:ext>
                </a:extLst>
              </p:cNvPr>
              <p:cNvCxnSpPr>
                <a:cxnSpLocks/>
                <a:stCxn id="3" idx="6"/>
                <a:endCxn id="19" idx="2"/>
              </p:cNvCxnSpPr>
              <p:nvPr/>
            </p:nvCxnSpPr>
            <p:spPr>
              <a:xfrm>
                <a:off x="7584094" y="4224324"/>
                <a:ext cx="289907" cy="236005"/>
              </a:xfrm>
              <a:prstGeom prst="straightConnector1">
                <a:avLst/>
              </a:prstGeom>
              <a:ln w="3175">
                <a:solidFill>
                  <a:srgbClr val="C00000"/>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85BDB2E-1618-A947-85AD-60334051DB49}"/>
                  </a:ext>
                </a:extLst>
              </p:cNvPr>
              <p:cNvCxnSpPr>
                <a:cxnSpLocks/>
                <a:stCxn id="3" idx="5"/>
                <a:endCxn id="21" idx="1"/>
              </p:cNvCxnSpPr>
              <p:nvPr/>
            </p:nvCxnSpPr>
            <p:spPr>
              <a:xfrm>
                <a:off x="7546070" y="4316122"/>
                <a:ext cx="365955" cy="556478"/>
              </a:xfrm>
              <a:prstGeom prst="straightConnector1">
                <a:avLst/>
              </a:prstGeom>
              <a:ln w="3175">
                <a:solidFill>
                  <a:srgbClr val="C00000"/>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9FDCE3E-98B0-9D46-8C9E-5DA91F2561BC}"/>
                  </a:ext>
                </a:extLst>
              </p:cNvPr>
              <p:cNvCxnSpPr>
                <a:cxnSpLocks/>
                <a:stCxn id="17" idx="5"/>
                <a:endCxn id="21" idx="2"/>
              </p:cNvCxnSpPr>
              <p:nvPr/>
            </p:nvCxnSpPr>
            <p:spPr>
              <a:xfrm>
                <a:off x="7546070" y="4755521"/>
                <a:ext cx="327931" cy="208877"/>
              </a:xfrm>
              <a:prstGeom prst="straightConnector1">
                <a:avLst/>
              </a:prstGeom>
              <a:ln w="3175">
                <a:solidFill>
                  <a:srgbClr val="C00000"/>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49385-60E7-D14C-8C73-B7AA388701CF}"/>
                  </a:ext>
                </a:extLst>
              </p:cNvPr>
              <p:cNvCxnSpPr>
                <a:cxnSpLocks/>
                <a:stCxn id="17" idx="6"/>
                <a:endCxn id="19" idx="3"/>
              </p:cNvCxnSpPr>
              <p:nvPr/>
            </p:nvCxnSpPr>
            <p:spPr>
              <a:xfrm flipV="1">
                <a:off x="7584094" y="4552127"/>
                <a:ext cx="327931" cy="111596"/>
              </a:xfrm>
              <a:prstGeom prst="straightConnector1">
                <a:avLst/>
              </a:prstGeom>
              <a:ln w="3175">
                <a:solidFill>
                  <a:srgbClr val="C00000"/>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282E80C-0C4F-0E4E-BFBB-3C242F258768}"/>
                  </a:ext>
                </a:extLst>
              </p:cNvPr>
              <p:cNvCxnSpPr>
                <a:cxnSpLocks/>
                <a:stCxn id="17" idx="7"/>
                <a:endCxn id="20" idx="3"/>
              </p:cNvCxnSpPr>
              <p:nvPr/>
            </p:nvCxnSpPr>
            <p:spPr>
              <a:xfrm flipV="1">
                <a:off x="7546070" y="4050884"/>
                <a:ext cx="365955" cy="521041"/>
              </a:xfrm>
              <a:prstGeom prst="straightConnector1">
                <a:avLst/>
              </a:prstGeom>
              <a:ln w="3175">
                <a:solidFill>
                  <a:srgbClr val="C00000"/>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983F5B-BFC5-3846-B24E-144A6DE9FADB}"/>
                  </a:ext>
                </a:extLst>
              </p:cNvPr>
              <p:cNvCxnSpPr>
                <a:cxnSpLocks/>
                <a:stCxn id="20" idx="5"/>
                <a:endCxn id="23" idx="1"/>
              </p:cNvCxnSpPr>
              <p:nvPr/>
            </p:nvCxnSpPr>
            <p:spPr>
              <a:xfrm>
                <a:off x="8095621" y="4050884"/>
                <a:ext cx="327931" cy="313445"/>
              </a:xfrm>
              <a:prstGeom prst="straightConnector1">
                <a:avLst/>
              </a:prstGeom>
              <a:ln w="3175">
                <a:solidFill>
                  <a:srgbClr val="C00000"/>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5B90E2-3A61-7147-9A87-D3226D84CB34}"/>
                  </a:ext>
                </a:extLst>
              </p:cNvPr>
              <p:cNvCxnSpPr>
                <a:cxnSpLocks/>
                <a:stCxn id="19" idx="6"/>
                <a:endCxn id="23" idx="2"/>
              </p:cNvCxnSpPr>
              <p:nvPr/>
            </p:nvCxnSpPr>
            <p:spPr>
              <a:xfrm flipV="1">
                <a:off x="8133645" y="4456127"/>
                <a:ext cx="251883" cy="4202"/>
              </a:xfrm>
              <a:prstGeom prst="straightConnector1">
                <a:avLst/>
              </a:prstGeom>
              <a:ln w="3175">
                <a:solidFill>
                  <a:srgbClr val="C00000"/>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0B0B1D9-ECCA-C947-A225-76316ACC36AC}"/>
                  </a:ext>
                </a:extLst>
              </p:cNvPr>
              <p:cNvCxnSpPr>
                <a:cxnSpLocks/>
                <a:stCxn id="21" idx="7"/>
                <a:endCxn id="23" idx="3"/>
              </p:cNvCxnSpPr>
              <p:nvPr/>
            </p:nvCxnSpPr>
            <p:spPr>
              <a:xfrm flipV="1">
                <a:off x="8095621" y="4547925"/>
                <a:ext cx="327931" cy="324675"/>
              </a:xfrm>
              <a:prstGeom prst="straightConnector1">
                <a:avLst/>
              </a:prstGeom>
              <a:ln w="3175">
                <a:solidFill>
                  <a:srgbClr val="C00000"/>
                </a:solidFill>
                <a:miter lim="800000"/>
                <a:tailEnd type="triangle" w="sm" len="sm"/>
              </a:ln>
            </p:spPr>
            <p:style>
              <a:lnRef idx="1">
                <a:schemeClr val="accent1"/>
              </a:lnRef>
              <a:fillRef idx="0">
                <a:schemeClr val="accent1"/>
              </a:fillRef>
              <a:effectRef idx="0">
                <a:schemeClr val="accent1"/>
              </a:effectRef>
              <a:fontRef idx="minor">
                <a:schemeClr val="tx1"/>
              </a:fontRef>
            </p:style>
          </p:cxnSp>
        </p:grpSp>
        <p:sp>
          <p:nvSpPr>
            <p:cNvPr id="61" name="Oval 60">
              <a:extLst>
                <a:ext uri="{FF2B5EF4-FFF2-40B4-BE49-F238E27FC236}">
                  <a16:creationId xmlns:a16="http://schemas.microsoft.com/office/drawing/2014/main" id="{7FC62292-49F9-7B46-8D74-CE2242211D31}"/>
                </a:ext>
              </a:extLst>
            </p:cNvPr>
            <p:cNvSpPr/>
            <p:nvPr/>
          </p:nvSpPr>
          <p:spPr>
            <a:xfrm>
              <a:off x="7404803" y="3478464"/>
              <a:ext cx="619808" cy="635589"/>
            </a:xfrm>
            <a:prstGeom prst="ellipse">
              <a:avLst/>
            </a:prstGeom>
            <a:noFill/>
            <a:ln w="28575">
              <a:solidFill>
                <a:srgbClr val="D92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6E3C0F01-101A-8F40-8567-6FA15BB1F143}"/>
              </a:ext>
            </a:extLst>
          </p:cNvPr>
          <p:cNvSpPr txBox="1"/>
          <p:nvPr/>
        </p:nvSpPr>
        <p:spPr>
          <a:xfrm>
            <a:off x="7709761" y="4539919"/>
            <a:ext cx="952747"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Random Forest</a:t>
            </a:r>
          </a:p>
        </p:txBody>
      </p:sp>
      <p:grpSp>
        <p:nvGrpSpPr>
          <p:cNvPr id="131" name="Group 130">
            <a:extLst>
              <a:ext uri="{FF2B5EF4-FFF2-40B4-BE49-F238E27FC236}">
                <a16:creationId xmlns:a16="http://schemas.microsoft.com/office/drawing/2014/main" id="{3D1EF9B5-49AD-114D-BD72-591F5D2E3140}"/>
              </a:ext>
            </a:extLst>
          </p:cNvPr>
          <p:cNvGrpSpPr/>
          <p:nvPr/>
        </p:nvGrpSpPr>
        <p:grpSpPr>
          <a:xfrm>
            <a:off x="7851624" y="3840729"/>
            <a:ext cx="635589" cy="619808"/>
            <a:chOff x="7150187" y="5193568"/>
            <a:chExt cx="635589" cy="619808"/>
          </a:xfrm>
        </p:grpSpPr>
        <p:sp>
          <p:nvSpPr>
            <p:cNvPr id="84" name="Oval 83">
              <a:extLst>
                <a:ext uri="{FF2B5EF4-FFF2-40B4-BE49-F238E27FC236}">
                  <a16:creationId xmlns:a16="http://schemas.microsoft.com/office/drawing/2014/main" id="{C931FB09-82B2-9741-B2BD-A7AFCC2F36DB}"/>
                </a:ext>
              </a:extLst>
            </p:cNvPr>
            <p:cNvSpPr/>
            <p:nvPr/>
          </p:nvSpPr>
          <p:spPr>
            <a:xfrm rot="5400000">
              <a:off x="7158078" y="5185677"/>
              <a:ext cx="619808" cy="635589"/>
            </a:xfrm>
            <a:prstGeom prst="ellipse">
              <a:avLst/>
            </a:prstGeom>
            <a:noFill/>
            <a:ln w="28575">
              <a:solidFill>
                <a:srgbClr val="D92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B50B822F-4940-5741-B809-E00F79F68B48}"/>
                </a:ext>
              </a:extLst>
            </p:cNvPr>
            <p:cNvGrpSpPr/>
            <p:nvPr/>
          </p:nvGrpSpPr>
          <p:grpSpPr>
            <a:xfrm>
              <a:off x="7271714" y="5370347"/>
              <a:ext cx="392535" cy="266247"/>
              <a:chOff x="5741605" y="4927320"/>
              <a:chExt cx="1016462" cy="689442"/>
            </a:xfrm>
          </p:grpSpPr>
          <p:grpSp>
            <p:nvGrpSpPr>
              <p:cNvPr id="101" name="Group 100">
                <a:extLst>
                  <a:ext uri="{FF2B5EF4-FFF2-40B4-BE49-F238E27FC236}">
                    <a16:creationId xmlns:a16="http://schemas.microsoft.com/office/drawing/2014/main" id="{ADF51D7C-DCC9-6D4B-A8E1-45B114867A49}"/>
                  </a:ext>
                </a:extLst>
              </p:cNvPr>
              <p:cNvGrpSpPr/>
              <p:nvPr/>
            </p:nvGrpSpPr>
            <p:grpSpPr>
              <a:xfrm>
                <a:off x="5741605" y="5192387"/>
                <a:ext cx="457601" cy="424375"/>
                <a:chOff x="6328932" y="5281918"/>
                <a:chExt cx="214954" cy="199346"/>
              </a:xfrm>
            </p:grpSpPr>
            <p:sp>
              <p:nvSpPr>
                <p:cNvPr id="86" name="Oval 85">
                  <a:extLst>
                    <a:ext uri="{FF2B5EF4-FFF2-40B4-BE49-F238E27FC236}">
                      <a16:creationId xmlns:a16="http://schemas.microsoft.com/office/drawing/2014/main" id="{1EE4BFCD-4F37-2240-B8BC-8B3663D8D928}"/>
                    </a:ext>
                  </a:extLst>
                </p:cNvPr>
                <p:cNvSpPr/>
                <p:nvPr/>
              </p:nvSpPr>
              <p:spPr>
                <a:xfrm rot="5400000">
                  <a:off x="6403787" y="5281918"/>
                  <a:ext cx="72148" cy="72148"/>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5FFAF9A-2395-DC48-8612-4C878E3FB3D4}"/>
                    </a:ext>
                  </a:extLst>
                </p:cNvPr>
                <p:cNvSpPr/>
                <p:nvPr/>
              </p:nvSpPr>
              <p:spPr>
                <a:xfrm rot="5400000">
                  <a:off x="6471738" y="5409116"/>
                  <a:ext cx="72148" cy="72148"/>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D98C4FB-08CB-F44F-8AEA-64805CA561A1}"/>
                    </a:ext>
                  </a:extLst>
                </p:cNvPr>
                <p:cNvSpPr/>
                <p:nvPr/>
              </p:nvSpPr>
              <p:spPr>
                <a:xfrm rot="5400000">
                  <a:off x="6328932" y="5405523"/>
                  <a:ext cx="72148" cy="72148"/>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a:extLst>
                    <a:ext uri="{FF2B5EF4-FFF2-40B4-BE49-F238E27FC236}">
                      <a16:creationId xmlns:a16="http://schemas.microsoft.com/office/drawing/2014/main" id="{21A5445A-426F-9A4F-8EF3-643A67A8D514}"/>
                    </a:ext>
                  </a:extLst>
                </p:cNvPr>
                <p:cNvCxnSpPr>
                  <a:cxnSpLocks/>
                  <a:stCxn id="86" idx="5"/>
                  <a:endCxn id="89" idx="2"/>
                </p:cNvCxnSpPr>
                <p:nvPr/>
              </p:nvCxnSpPr>
              <p:spPr>
                <a:xfrm flipH="1">
                  <a:off x="6365006" y="5343500"/>
                  <a:ext cx="49347" cy="62023"/>
                </a:xfrm>
                <a:prstGeom prst="straightConnector1">
                  <a:avLst/>
                </a:prstGeom>
                <a:ln w="3175">
                  <a:solidFill>
                    <a:srgbClr val="C00000"/>
                  </a:soli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B1830F1-7704-8B47-B696-AC9F40FAAAD2}"/>
                    </a:ext>
                  </a:extLst>
                </p:cNvPr>
                <p:cNvCxnSpPr>
                  <a:cxnSpLocks/>
                  <a:stCxn id="86" idx="7"/>
                  <a:endCxn id="87" idx="2"/>
                </p:cNvCxnSpPr>
                <p:nvPr/>
              </p:nvCxnSpPr>
              <p:spPr>
                <a:xfrm>
                  <a:off x="6465369" y="5343500"/>
                  <a:ext cx="42443" cy="65616"/>
                </a:xfrm>
                <a:prstGeom prst="straightConnector1">
                  <a:avLst/>
                </a:prstGeom>
                <a:ln w="3175">
                  <a:solidFill>
                    <a:srgbClr val="C00000"/>
                  </a:solidFill>
                  <a:miter lim="800000"/>
                  <a:tailEnd type="none" w="sm" len="sm"/>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25404F0A-054C-2541-8710-C4082C36DC3E}"/>
                  </a:ext>
                </a:extLst>
              </p:cNvPr>
              <p:cNvGrpSpPr/>
              <p:nvPr/>
            </p:nvGrpSpPr>
            <p:grpSpPr>
              <a:xfrm>
                <a:off x="6293122" y="5181140"/>
                <a:ext cx="464945" cy="424375"/>
                <a:chOff x="6331671" y="5281918"/>
                <a:chExt cx="218404" cy="199346"/>
              </a:xfrm>
            </p:grpSpPr>
            <p:sp>
              <p:nvSpPr>
                <p:cNvPr id="111" name="Oval 110">
                  <a:extLst>
                    <a:ext uri="{FF2B5EF4-FFF2-40B4-BE49-F238E27FC236}">
                      <a16:creationId xmlns:a16="http://schemas.microsoft.com/office/drawing/2014/main" id="{F2B203F5-9D60-2C4C-8A29-C49B397CE338}"/>
                    </a:ext>
                  </a:extLst>
                </p:cNvPr>
                <p:cNvSpPr/>
                <p:nvPr/>
              </p:nvSpPr>
              <p:spPr>
                <a:xfrm rot="5400000">
                  <a:off x="6403787" y="5281918"/>
                  <a:ext cx="72148" cy="72148"/>
                </a:xfrm>
                <a:prstGeom prst="ellipse">
                  <a:avLst/>
                </a:prstGeom>
                <a:solidFill>
                  <a:schemeClr val="tx2">
                    <a:lumMod val="60000"/>
                    <a:lumOff val="4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ACE718D-EEFB-9544-807C-D3263EEB7ACA}"/>
                    </a:ext>
                  </a:extLst>
                </p:cNvPr>
                <p:cNvSpPr/>
                <p:nvPr/>
              </p:nvSpPr>
              <p:spPr>
                <a:xfrm rot="5400000">
                  <a:off x="6477927" y="5409116"/>
                  <a:ext cx="72148" cy="72148"/>
                </a:xfrm>
                <a:prstGeom prst="ellipse">
                  <a:avLst/>
                </a:prstGeom>
                <a:solidFill>
                  <a:schemeClr val="accent1">
                    <a:lumMod val="40000"/>
                    <a:lumOff val="6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60E4621-0E1E-EA42-A068-A54142574271}"/>
                    </a:ext>
                  </a:extLst>
                </p:cNvPr>
                <p:cNvSpPr/>
                <p:nvPr/>
              </p:nvSpPr>
              <p:spPr>
                <a:xfrm rot="5400000">
                  <a:off x="6331671" y="5409116"/>
                  <a:ext cx="72148" cy="72148"/>
                </a:xfrm>
                <a:prstGeom prst="ellipse">
                  <a:avLst/>
                </a:prstGeom>
                <a:solidFill>
                  <a:schemeClr val="tx2">
                    <a:lumMod val="60000"/>
                    <a:lumOff val="4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3A81B927-F9BA-BA46-B801-AB0E921AF2B0}"/>
                    </a:ext>
                  </a:extLst>
                </p:cNvPr>
                <p:cNvCxnSpPr>
                  <a:cxnSpLocks/>
                  <a:stCxn id="111" idx="5"/>
                  <a:endCxn id="113" idx="2"/>
                </p:cNvCxnSpPr>
                <p:nvPr/>
              </p:nvCxnSpPr>
              <p:spPr>
                <a:xfrm flipH="1">
                  <a:off x="6367745" y="5343500"/>
                  <a:ext cx="46608" cy="65616"/>
                </a:xfrm>
                <a:prstGeom prst="straightConnector1">
                  <a:avLst/>
                </a:prstGeom>
                <a:ln w="3175">
                  <a:solidFill>
                    <a:srgbClr val="C00000"/>
                  </a:soli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F89B44-5890-0B47-B4D1-C06B4DD57287}"/>
                    </a:ext>
                  </a:extLst>
                </p:cNvPr>
                <p:cNvCxnSpPr>
                  <a:cxnSpLocks/>
                  <a:stCxn id="111" idx="7"/>
                  <a:endCxn id="112" idx="2"/>
                </p:cNvCxnSpPr>
                <p:nvPr/>
              </p:nvCxnSpPr>
              <p:spPr>
                <a:xfrm>
                  <a:off x="6465369" y="5343500"/>
                  <a:ext cx="48632" cy="65616"/>
                </a:xfrm>
                <a:prstGeom prst="straightConnector1">
                  <a:avLst/>
                </a:prstGeom>
                <a:ln w="3175">
                  <a:solidFill>
                    <a:srgbClr val="C00000"/>
                  </a:solidFill>
                  <a:miter lim="800000"/>
                  <a:tailEnd type="none" w="sm" len="sm"/>
                </a:ln>
              </p:spPr>
              <p:style>
                <a:lnRef idx="1">
                  <a:schemeClr val="accent1"/>
                </a:lnRef>
                <a:fillRef idx="0">
                  <a:schemeClr val="accent1"/>
                </a:fillRef>
                <a:effectRef idx="0">
                  <a:schemeClr val="accent1"/>
                </a:effectRef>
                <a:fontRef idx="minor">
                  <a:schemeClr val="tx1"/>
                </a:fontRef>
              </p:style>
            </p:cxnSp>
          </p:grpSp>
          <p:sp>
            <p:nvSpPr>
              <p:cNvPr id="116" name="Oval 115">
                <a:extLst>
                  <a:ext uri="{FF2B5EF4-FFF2-40B4-BE49-F238E27FC236}">
                    <a16:creationId xmlns:a16="http://schemas.microsoft.com/office/drawing/2014/main" id="{274AA488-8EBD-7540-9C8A-5AE2D265E4BF}"/>
                  </a:ext>
                </a:extLst>
              </p:cNvPr>
              <p:cNvSpPr/>
              <p:nvPr/>
            </p:nvSpPr>
            <p:spPr>
              <a:xfrm rot="5400000">
                <a:off x="6167500" y="4927320"/>
                <a:ext cx="153591" cy="153591"/>
              </a:xfrm>
              <a:prstGeom prst="ellipse">
                <a:avLst/>
              </a:prstGeom>
              <a:solidFill>
                <a:schemeClr val="tx2">
                  <a:lumMod val="60000"/>
                  <a:lumOff val="4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5E68E5E8-FA7F-E540-A69D-028D96AD2524}"/>
                  </a:ext>
                </a:extLst>
              </p:cNvPr>
              <p:cNvCxnSpPr>
                <a:cxnSpLocks/>
                <a:stCxn id="116" idx="5"/>
                <a:endCxn id="86" idx="2"/>
              </p:cNvCxnSpPr>
              <p:nvPr/>
            </p:nvCxnSpPr>
            <p:spPr>
              <a:xfrm flipH="1">
                <a:off x="5977750" y="5058418"/>
                <a:ext cx="212243" cy="133969"/>
              </a:xfrm>
              <a:prstGeom prst="straightConnector1">
                <a:avLst/>
              </a:prstGeom>
              <a:ln w="3175">
                <a:solidFill>
                  <a:srgbClr val="C00000"/>
                </a:soli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0940F6-8C57-224C-9B69-6EACFFABE110}"/>
                  </a:ext>
                </a:extLst>
              </p:cNvPr>
              <p:cNvCxnSpPr>
                <a:cxnSpLocks/>
                <a:stCxn id="116" idx="7"/>
                <a:endCxn id="111" idx="2"/>
              </p:cNvCxnSpPr>
              <p:nvPr/>
            </p:nvCxnSpPr>
            <p:spPr>
              <a:xfrm>
                <a:off x="6298598" y="5058418"/>
                <a:ext cx="224852" cy="122722"/>
              </a:xfrm>
              <a:prstGeom prst="straightConnector1">
                <a:avLst/>
              </a:prstGeom>
              <a:ln w="3175">
                <a:solidFill>
                  <a:srgbClr val="C00000"/>
                </a:solidFill>
                <a:miter lim="800000"/>
                <a:tailEnd type="non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2501287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17E13A62-7C73-9E4E-8D41-86B1F20D361C}"/>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sp>
        <p:nvSpPr>
          <p:cNvPr id="8" name="Rectangle 7">
            <a:extLst>
              <a:ext uri="{FF2B5EF4-FFF2-40B4-BE49-F238E27FC236}">
                <a16:creationId xmlns:a16="http://schemas.microsoft.com/office/drawing/2014/main" id="{371467D2-A8B3-4E81-9218-88E86498A3B4}"/>
              </a:ext>
            </a:extLst>
          </p:cNvPr>
          <p:cNvSpPr/>
          <p:nvPr/>
        </p:nvSpPr>
        <p:spPr>
          <a:xfrm>
            <a:off x="1290161" y="2947278"/>
            <a:ext cx="2402755" cy="1337171"/>
          </a:xfrm>
          <a:prstGeom prst="rect">
            <a:avLst/>
          </a:prstGeom>
          <a:solidFill>
            <a:srgbClr val="4472C4">
              <a:alpha val="30196"/>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311102-1BD0-444A-B376-19971D96BC20}"/>
              </a:ext>
            </a:extLst>
          </p:cNvPr>
          <p:cNvSpPr/>
          <p:nvPr/>
        </p:nvSpPr>
        <p:spPr>
          <a:xfrm>
            <a:off x="1302581" y="2941753"/>
            <a:ext cx="3423503" cy="140691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0" name="Rectangle 9">
            <a:extLst>
              <a:ext uri="{FF2B5EF4-FFF2-40B4-BE49-F238E27FC236}">
                <a16:creationId xmlns:a16="http://schemas.microsoft.com/office/drawing/2014/main" id="{1C4FB1A1-0502-4034-B654-4E5D30303206}"/>
              </a:ext>
            </a:extLst>
          </p:cNvPr>
          <p:cNvSpPr/>
          <p:nvPr/>
        </p:nvSpPr>
        <p:spPr>
          <a:xfrm>
            <a:off x="1295052" y="2943459"/>
            <a:ext cx="2233613" cy="1340990"/>
          </a:xfrm>
          <a:prstGeom prst="rect">
            <a:avLst/>
          </a:prstGeom>
          <a:solidFill>
            <a:srgbClr val="FFC000">
              <a:alpha val="3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1" name="Rectangle 10">
            <a:extLst>
              <a:ext uri="{FF2B5EF4-FFF2-40B4-BE49-F238E27FC236}">
                <a16:creationId xmlns:a16="http://schemas.microsoft.com/office/drawing/2014/main" id="{E36534FC-CDC0-490B-B99E-0463178E8B52}"/>
              </a:ext>
            </a:extLst>
          </p:cNvPr>
          <p:cNvSpPr/>
          <p:nvPr/>
        </p:nvSpPr>
        <p:spPr>
          <a:xfrm>
            <a:off x="3533553" y="2943460"/>
            <a:ext cx="1123824" cy="1340990"/>
          </a:xfrm>
          <a:prstGeom prst="rect">
            <a:avLst/>
          </a:prstGeom>
          <a:solidFill>
            <a:srgbClr val="A9D18E">
              <a:alpha val="69804"/>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12" name="Rectangle 11">
            <a:extLst>
              <a:ext uri="{FF2B5EF4-FFF2-40B4-BE49-F238E27FC236}">
                <a16:creationId xmlns:a16="http://schemas.microsoft.com/office/drawing/2014/main" id="{2D643DE1-3C7D-4F44-84AD-AC42D7007B2C}"/>
              </a:ext>
            </a:extLst>
          </p:cNvPr>
          <p:cNvSpPr/>
          <p:nvPr/>
        </p:nvSpPr>
        <p:spPr>
          <a:xfrm>
            <a:off x="1290164" y="2496595"/>
            <a:ext cx="3367724" cy="44291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77FD99-6763-4022-92CD-BD1A49D7C07D}"/>
              </a:ext>
            </a:extLst>
          </p:cNvPr>
          <p:cNvSpPr txBox="1"/>
          <p:nvPr/>
        </p:nvSpPr>
        <p:spPr>
          <a:xfrm>
            <a:off x="2044455" y="2533385"/>
            <a:ext cx="989814" cy="369332"/>
          </a:xfrm>
          <a:prstGeom prst="rect">
            <a:avLst/>
          </a:prstGeom>
          <a:noFill/>
        </p:spPr>
        <p:txBody>
          <a:bodyPr wrap="square" rtlCol="0">
            <a:spAutoFit/>
          </a:bodyPr>
          <a:lstStyle/>
          <a:p>
            <a:pPr algn="ctr"/>
            <a:r>
              <a:rPr lang="en-US" dirty="0">
                <a:solidFill>
                  <a:schemeClr val="bg1"/>
                </a:solidFill>
                <a:latin typeface="Franklin Gothic Medium Cond" panose="020B0606030402020204" pitchFamily="34" charset="0"/>
              </a:rPr>
              <a:t>Dropped</a:t>
            </a:r>
          </a:p>
        </p:txBody>
      </p:sp>
      <p:sp>
        <p:nvSpPr>
          <p:cNvPr id="14" name="Rectangle 13">
            <a:extLst>
              <a:ext uri="{FF2B5EF4-FFF2-40B4-BE49-F238E27FC236}">
                <a16:creationId xmlns:a16="http://schemas.microsoft.com/office/drawing/2014/main" id="{286FAC41-66A8-42E5-ACC5-236800EB09A1}"/>
              </a:ext>
            </a:extLst>
          </p:cNvPr>
          <p:cNvSpPr/>
          <p:nvPr/>
        </p:nvSpPr>
        <p:spPr>
          <a:xfrm>
            <a:off x="1295562" y="2496595"/>
            <a:ext cx="2233613" cy="4429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Franklin Gothic Medium Cond" panose="020B0606030402020204" pitchFamily="34" charset="0"/>
              </a:rPr>
              <a:t>Training Set</a:t>
            </a:r>
          </a:p>
        </p:txBody>
      </p:sp>
      <p:sp>
        <p:nvSpPr>
          <p:cNvPr id="15" name="Rectangle 14">
            <a:extLst>
              <a:ext uri="{FF2B5EF4-FFF2-40B4-BE49-F238E27FC236}">
                <a16:creationId xmlns:a16="http://schemas.microsoft.com/office/drawing/2014/main" id="{60AD0960-FAE2-4DBA-8FEA-5989948A3595}"/>
              </a:ext>
            </a:extLst>
          </p:cNvPr>
          <p:cNvSpPr/>
          <p:nvPr/>
        </p:nvSpPr>
        <p:spPr>
          <a:xfrm>
            <a:off x="3529175" y="2496596"/>
            <a:ext cx="1128712" cy="44291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Franklin Gothic Medium Cond" panose="020B0606030402020204" pitchFamily="34" charset="0"/>
              </a:rPr>
              <a:t>Forecast</a:t>
            </a:r>
          </a:p>
        </p:txBody>
      </p:sp>
      <p:sp>
        <p:nvSpPr>
          <p:cNvPr id="16" name="Left Brace 15">
            <a:extLst>
              <a:ext uri="{FF2B5EF4-FFF2-40B4-BE49-F238E27FC236}">
                <a16:creationId xmlns:a16="http://schemas.microsoft.com/office/drawing/2014/main" id="{E818CD63-2C62-4F5D-9B2F-D5627EF5B61A}"/>
              </a:ext>
            </a:extLst>
          </p:cNvPr>
          <p:cNvSpPr/>
          <p:nvPr/>
        </p:nvSpPr>
        <p:spPr>
          <a:xfrm rot="5400000">
            <a:off x="2293237" y="1229265"/>
            <a:ext cx="227464" cy="2233613"/>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071C165-E8BC-4CA3-B4FC-CB837D49F08B}"/>
              </a:ext>
            </a:extLst>
          </p:cNvPr>
          <p:cNvSpPr/>
          <p:nvPr/>
        </p:nvSpPr>
        <p:spPr>
          <a:xfrm rot="5400000">
            <a:off x="4006326" y="1808244"/>
            <a:ext cx="169010" cy="1134111"/>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F2BDB49-C3FE-407F-A0C4-5CC91ACFAA92}"/>
              </a:ext>
            </a:extLst>
          </p:cNvPr>
          <p:cNvSpPr txBox="1"/>
          <p:nvPr/>
        </p:nvSpPr>
        <p:spPr>
          <a:xfrm>
            <a:off x="1931572" y="189497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window</a:t>
            </a:r>
          </a:p>
        </p:txBody>
      </p:sp>
      <p:sp>
        <p:nvSpPr>
          <p:cNvPr id="19" name="TextBox 18">
            <a:extLst>
              <a:ext uri="{FF2B5EF4-FFF2-40B4-BE49-F238E27FC236}">
                <a16:creationId xmlns:a16="http://schemas.microsoft.com/office/drawing/2014/main" id="{4A1502EA-C8AE-494F-AC02-BCE31E055136}"/>
              </a:ext>
            </a:extLst>
          </p:cNvPr>
          <p:cNvSpPr txBox="1"/>
          <p:nvPr/>
        </p:nvSpPr>
        <p:spPr>
          <a:xfrm>
            <a:off x="3615044" y="189497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horizon</a:t>
            </a:r>
          </a:p>
        </p:txBody>
      </p:sp>
      <p:grpSp>
        <p:nvGrpSpPr>
          <p:cNvPr id="20" name="Group 19">
            <a:extLst>
              <a:ext uri="{FF2B5EF4-FFF2-40B4-BE49-F238E27FC236}">
                <a16:creationId xmlns:a16="http://schemas.microsoft.com/office/drawing/2014/main" id="{C0B27073-FFD4-422A-9368-C74668114AB3}"/>
              </a:ext>
            </a:extLst>
          </p:cNvPr>
          <p:cNvGrpSpPr/>
          <p:nvPr/>
        </p:nvGrpSpPr>
        <p:grpSpPr>
          <a:xfrm>
            <a:off x="568052" y="4621103"/>
            <a:ext cx="4058469" cy="261610"/>
            <a:chOff x="725068" y="3999714"/>
            <a:chExt cx="4058469" cy="261610"/>
          </a:xfrm>
        </p:grpSpPr>
        <p:sp>
          <p:nvSpPr>
            <p:cNvPr id="21" name="Rectangle 20">
              <a:extLst>
                <a:ext uri="{FF2B5EF4-FFF2-40B4-BE49-F238E27FC236}">
                  <a16:creationId xmlns:a16="http://schemas.microsoft.com/office/drawing/2014/main" id="{4ACCB07D-D22D-4C8D-9B8E-1FC87C3C2AFC}"/>
                </a:ext>
              </a:extLst>
            </p:cNvPr>
            <p:cNvSpPr/>
            <p:nvPr/>
          </p:nvSpPr>
          <p:spPr>
            <a:xfrm>
              <a:off x="1415813" y="4069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2" name="Rectangle 21">
              <a:extLst>
                <a:ext uri="{FF2B5EF4-FFF2-40B4-BE49-F238E27FC236}">
                  <a16:creationId xmlns:a16="http://schemas.microsoft.com/office/drawing/2014/main" id="{13E36B99-5524-4A0B-8B13-A589E5F7A57D}"/>
                </a:ext>
              </a:extLst>
            </p:cNvPr>
            <p:cNvSpPr/>
            <p:nvPr/>
          </p:nvSpPr>
          <p:spPr>
            <a:xfrm>
              <a:off x="3656092" y="4069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3" name="TextBox 22">
              <a:extLst>
                <a:ext uri="{FF2B5EF4-FFF2-40B4-BE49-F238E27FC236}">
                  <a16:creationId xmlns:a16="http://schemas.microsoft.com/office/drawing/2014/main" id="{B2584531-ECBA-44C6-A2EF-D62105CAE559}"/>
                </a:ext>
              </a:extLst>
            </p:cNvPr>
            <p:cNvSpPr txBox="1"/>
            <p:nvPr/>
          </p:nvSpPr>
          <p:spPr>
            <a:xfrm>
              <a:off x="725068" y="3999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1</a:t>
              </a:r>
            </a:p>
          </p:txBody>
        </p:sp>
      </p:grpSp>
      <p:grpSp>
        <p:nvGrpSpPr>
          <p:cNvPr id="24" name="Group 23">
            <a:extLst>
              <a:ext uri="{FF2B5EF4-FFF2-40B4-BE49-F238E27FC236}">
                <a16:creationId xmlns:a16="http://schemas.microsoft.com/office/drawing/2014/main" id="{537E1B51-531D-4485-930F-950DFE923FB5}"/>
              </a:ext>
            </a:extLst>
          </p:cNvPr>
          <p:cNvGrpSpPr/>
          <p:nvPr/>
        </p:nvGrpSpPr>
        <p:grpSpPr>
          <a:xfrm>
            <a:off x="568052" y="4773503"/>
            <a:ext cx="4210869" cy="261610"/>
            <a:chOff x="725068" y="4152114"/>
            <a:chExt cx="4210869" cy="261610"/>
          </a:xfrm>
        </p:grpSpPr>
        <p:sp>
          <p:nvSpPr>
            <p:cNvPr id="25" name="Rectangle 24">
              <a:extLst>
                <a:ext uri="{FF2B5EF4-FFF2-40B4-BE49-F238E27FC236}">
                  <a16:creationId xmlns:a16="http://schemas.microsoft.com/office/drawing/2014/main" id="{7A64C535-E182-49CB-BA73-7F02FA68F34C}"/>
                </a:ext>
              </a:extLst>
            </p:cNvPr>
            <p:cNvSpPr/>
            <p:nvPr/>
          </p:nvSpPr>
          <p:spPr>
            <a:xfrm>
              <a:off x="1568213" y="42214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6" name="Rectangle 25">
              <a:extLst>
                <a:ext uri="{FF2B5EF4-FFF2-40B4-BE49-F238E27FC236}">
                  <a16:creationId xmlns:a16="http://schemas.microsoft.com/office/drawing/2014/main" id="{FB7212F0-7EB7-430A-BC2C-834486FD2731}"/>
                </a:ext>
              </a:extLst>
            </p:cNvPr>
            <p:cNvSpPr/>
            <p:nvPr/>
          </p:nvSpPr>
          <p:spPr>
            <a:xfrm>
              <a:off x="3808492" y="42214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F2802C11-EA2A-4F6D-B216-A86CBA67C0DD}"/>
                </a:ext>
              </a:extLst>
            </p:cNvPr>
            <p:cNvSpPr txBox="1"/>
            <p:nvPr/>
          </p:nvSpPr>
          <p:spPr>
            <a:xfrm>
              <a:off x="725068" y="41521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2</a:t>
              </a:r>
            </a:p>
          </p:txBody>
        </p:sp>
        <p:sp>
          <p:nvSpPr>
            <p:cNvPr id="28" name="Rectangle 27">
              <a:extLst>
                <a:ext uri="{FF2B5EF4-FFF2-40B4-BE49-F238E27FC236}">
                  <a16:creationId xmlns:a16="http://schemas.microsoft.com/office/drawing/2014/main" id="{08B6942D-75A6-45A2-B23B-75A390DC7FC8}"/>
                </a:ext>
              </a:extLst>
            </p:cNvPr>
            <p:cNvSpPr/>
            <p:nvPr/>
          </p:nvSpPr>
          <p:spPr>
            <a:xfrm>
              <a:off x="1415812" y="4221483"/>
              <a:ext cx="1405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29" name="Group 28">
            <a:extLst>
              <a:ext uri="{FF2B5EF4-FFF2-40B4-BE49-F238E27FC236}">
                <a16:creationId xmlns:a16="http://schemas.microsoft.com/office/drawing/2014/main" id="{B1A4CFBA-A5F7-41BE-B7AF-112A817DDCA4}"/>
              </a:ext>
            </a:extLst>
          </p:cNvPr>
          <p:cNvGrpSpPr/>
          <p:nvPr/>
        </p:nvGrpSpPr>
        <p:grpSpPr>
          <a:xfrm>
            <a:off x="558036" y="4925903"/>
            <a:ext cx="4373285" cy="261610"/>
            <a:chOff x="725068" y="4304514"/>
            <a:chExt cx="4363269" cy="261610"/>
          </a:xfrm>
        </p:grpSpPr>
        <p:sp>
          <p:nvSpPr>
            <p:cNvPr id="30" name="Rectangle 29">
              <a:extLst>
                <a:ext uri="{FF2B5EF4-FFF2-40B4-BE49-F238E27FC236}">
                  <a16:creationId xmlns:a16="http://schemas.microsoft.com/office/drawing/2014/main" id="{EAB098AA-0F4A-43FF-8586-01220E26BB68}"/>
                </a:ext>
              </a:extLst>
            </p:cNvPr>
            <p:cNvSpPr/>
            <p:nvPr/>
          </p:nvSpPr>
          <p:spPr>
            <a:xfrm>
              <a:off x="1720613" y="43738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1" name="Rectangle 30">
              <a:extLst>
                <a:ext uri="{FF2B5EF4-FFF2-40B4-BE49-F238E27FC236}">
                  <a16:creationId xmlns:a16="http://schemas.microsoft.com/office/drawing/2014/main" id="{1CDEC1D3-A538-4961-A0C2-F2DC890A303C}"/>
                </a:ext>
              </a:extLst>
            </p:cNvPr>
            <p:cNvSpPr/>
            <p:nvPr/>
          </p:nvSpPr>
          <p:spPr>
            <a:xfrm>
              <a:off x="3960892" y="43738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2" name="TextBox 31">
              <a:extLst>
                <a:ext uri="{FF2B5EF4-FFF2-40B4-BE49-F238E27FC236}">
                  <a16:creationId xmlns:a16="http://schemas.microsoft.com/office/drawing/2014/main" id="{A68BC155-4514-4844-A21A-96CE0A8B1DB0}"/>
                </a:ext>
              </a:extLst>
            </p:cNvPr>
            <p:cNvSpPr txBox="1"/>
            <p:nvPr/>
          </p:nvSpPr>
          <p:spPr>
            <a:xfrm>
              <a:off x="725068" y="43045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3</a:t>
              </a:r>
            </a:p>
          </p:txBody>
        </p:sp>
        <p:sp>
          <p:nvSpPr>
            <p:cNvPr id="33" name="Rectangle 32">
              <a:extLst>
                <a:ext uri="{FF2B5EF4-FFF2-40B4-BE49-F238E27FC236}">
                  <a16:creationId xmlns:a16="http://schemas.microsoft.com/office/drawing/2014/main" id="{81D5822E-0F11-4583-83FC-5E59E15FD5CF}"/>
                </a:ext>
              </a:extLst>
            </p:cNvPr>
            <p:cNvSpPr/>
            <p:nvPr/>
          </p:nvSpPr>
          <p:spPr>
            <a:xfrm>
              <a:off x="1424223" y="4373883"/>
              <a:ext cx="28456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4" name="Group 33">
            <a:extLst>
              <a:ext uri="{FF2B5EF4-FFF2-40B4-BE49-F238E27FC236}">
                <a16:creationId xmlns:a16="http://schemas.microsoft.com/office/drawing/2014/main" id="{C63CF530-4311-4D66-8274-A163DCF9CE9C}"/>
              </a:ext>
            </a:extLst>
          </p:cNvPr>
          <p:cNvGrpSpPr/>
          <p:nvPr/>
        </p:nvGrpSpPr>
        <p:grpSpPr>
          <a:xfrm>
            <a:off x="568052" y="5078303"/>
            <a:ext cx="4515669" cy="261610"/>
            <a:chOff x="725068" y="4456914"/>
            <a:chExt cx="4515669" cy="261610"/>
          </a:xfrm>
        </p:grpSpPr>
        <p:sp>
          <p:nvSpPr>
            <p:cNvPr id="35" name="Rectangle 34">
              <a:extLst>
                <a:ext uri="{FF2B5EF4-FFF2-40B4-BE49-F238E27FC236}">
                  <a16:creationId xmlns:a16="http://schemas.microsoft.com/office/drawing/2014/main" id="{45C4EB34-5024-48FB-A31B-9D969A42918B}"/>
                </a:ext>
              </a:extLst>
            </p:cNvPr>
            <p:cNvSpPr/>
            <p:nvPr/>
          </p:nvSpPr>
          <p:spPr>
            <a:xfrm>
              <a:off x="1873013" y="45262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6" name="Rectangle 35">
              <a:extLst>
                <a:ext uri="{FF2B5EF4-FFF2-40B4-BE49-F238E27FC236}">
                  <a16:creationId xmlns:a16="http://schemas.microsoft.com/office/drawing/2014/main" id="{EB6CEA9D-1035-46C3-9644-4EDA9B9268AA}"/>
                </a:ext>
              </a:extLst>
            </p:cNvPr>
            <p:cNvSpPr/>
            <p:nvPr/>
          </p:nvSpPr>
          <p:spPr>
            <a:xfrm>
              <a:off x="4113292" y="45262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7" name="TextBox 36">
              <a:extLst>
                <a:ext uri="{FF2B5EF4-FFF2-40B4-BE49-F238E27FC236}">
                  <a16:creationId xmlns:a16="http://schemas.microsoft.com/office/drawing/2014/main" id="{7A175ED4-4258-41A0-8646-DDC63892EB76}"/>
                </a:ext>
              </a:extLst>
            </p:cNvPr>
            <p:cNvSpPr txBox="1"/>
            <p:nvPr/>
          </p:nvSpPr>
          <p:spPr>
            <a:xfrm>
              <a:off x="725068" y="44569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4</a:t>
              </a:r>
            </a:p>
          </p:txBody>
        </p:sp>
        <p:sp>
          <p:nvSpPr>
            <p:cNvPr id="38" name="Rectangle 37">
              <a:extLst>
                <a:ext uri="{FF2B5EF4-FFF2-40B4-BE49-F238E27FC236}">
                  <a16:creationId xmlns:a16="http://schemas.microsoft.com/office/drawing/2014/main" id="{ECA9C469-039F-4CE5-B447-80F31D22D8DE}"/>
                </a:ext>
              </a:extLst>
            </p:cNvPr>
            <p:cNvSpPr/>
            <p:nvPr/>
          </p:nvSpPr>
          <p:spPr>
            <a:xfrm>
              <a:off x="1415812" y="4526283"/>
              <a:ext cx="4453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9" name="Group 38">
            <a:extLst>
              <a:ext uri="{FF2B5EF4-FFF2-40B4-BE49-F238E27FC236}">
                <a16:creationId xmlns:a16="http://schemas.microsoft.com/office/drawing/2014/main" id="{AF743343-CEAD-45DE-8888-DFC3E62A947D}"/>
              </a:ext>
            </a:extLst>
          </p:cNvPr>
          <p:cNvGrpSpPr/>
          <p:nvPr/>
        </p:nvGrpSpPr>
        <p:grpSpPr>
          <a:xfrm>
            <a:off x="568051" y="5225312"/>
            <a:ext cx="4668070" cy="261610"/>
            <a:chOff x="725067" y="4603923"/>
            <a:chExt cx="4668070" cy="261610"/>
          </a:xfrm>
        </p:grpSpPr>
        <p:sp>
          <p:nvSpPr>
            <p:cNvPr id="40" name="Rectangle 39">
              <a:extLst>
                <a:ext uri="{FF2B5EF4-FFF2-40B4-BE49-F238E27FC236}">
                  <a16:creationId xmlns:a16="http://schemas.microsoft.com/office/drawing/2014/main" id="{B89350E7-CE7B-45ED-B23B-CA9F6512EE03}"/>
                </a:ext>
              </a:extLst>
            </p:cNvPr>
            <p:cNvSpPr/>
            <p:nvPr/>
          </p:nvSpPr>
          <p:spPr>
            <a:xfrm>
              <a:off x="2025413" y="46786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1" name="Rectangle 40">
              <a:extLst>
                <a:ext uri="{FF2B5EF4-FFF2-40B4-BE49-F238E27FC236}">
                  <a16:creationId xmlns:a16="http://schemas.microsoft.com/office/drawing/2014/main" id="{A4BF31AE-5321-4891-A02B-32B803763862}"/>
                </a:ext>
              </a:extLst>
            </p:cNvPr>
            <p:cNvSpPr/>
            <p:nvPr/>
          </p:nvSpPr>
          <p:spPr>
            <a:xfrm>
              <a:off x="4265692" y="46786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2" name="TextBox 41">
              <a:extLst>
                <a:ext uri="{FF2B5EF4-FFF2-40B4-BE49-F238E27FC236}">
                  <a16:creationId xmlns:a16="http://schemas.microsoft.com/office/drawing/2014/main" id="{0A43B11C-3C50-4AFA-BD8E-9D82FFFD6D46}"/>
                </a:ext>
              </a:extLst>
            </p:cNvPr>
            <p:cNvSpPr txBox="1"/>
            <p:nvPr/>
          </p:nvSpPr>
          <p:spPr>
            <a:xfrm>
              <a:off x="725067" y="4603923"/>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5</a:t>
              </a:r>
            </a:p>
          </p:txBody>
        </p:sp>
        <p:sp>
          <p:nvSpPr>
            <p:cNvPr id="43" name="Rectangle 42">
              <a:extLst>
                <a:ext uri="{FF2B5EF4-FFF2-40B4-BE49-F238E27FC236}">
                  <a16:creationId xmlns:a16="http://schemas.microsoft.com/office/drawing/2014/main" id="{103610FE-9F54-4400-84B1-784C036EA133}"/>
                </a:ext>
              </a:extLst>
            </p:cNvPr>
            <p:cNvSpPr/>
            <p:nvPr/>
          </p:nvSpPr>
          <p:spPr>
            <a:xfrm>
              <a:off x="1415812" y="4678683"/>
              <a:ext cx="5977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4" name="Group 43">
            <a:extLst>
              <a:ext uri="{FF2B5EF4-FFF2-40B4-BE49-F238E27FC236}">
                <a16:creationId xmlns:a16="http://schemas.microsoft.com/office/drawing/2014/main" id="{E0A8359C-F14B-4FC0-813E-891EBB6B1CDE}"/>
              </a:ext>
            </a:extLst>
          </p:cNvPr>
          <p:cNvGrpSpPr/>
          <p:nvPr/>
        </p:nvGrpSpPr>
        <p:grpSpPr>
          <a:xfrm>
            <a:off x="573916" y="5383103"/>
            <a:ext cx="4814605" cy="261610"/>
            <a:chOff x="730932" y="4761714"/>
            <a:chExt cx="4814605" cy="261610"/>
          </a:xfrm>
        </p:grpSpPr>
        <p:sp>
          <p:nvSpPr>
            <p:cNvPr id="45" name="Rectangle 44">
              <a:extLst>
                <a:ext uri="{FF2B5EF4-FFF2-40B4-BE49-F238E27FC236}">
                  <a16:creationId xmlns:a16="http://schemas.microsoft.com/office/drawing/2014/main" id="{F2901145-0C20-4FD4-9E59-2C1C619E1311}"/>
                </a:ext>
              </a:extLst>
            </p:cNvPr>
            <p:cNvSpPr/>
            <p:nvPr/>
          </p:nvSpPr>
          <p:spPr>
            <a:xfrm>
              <a:off x="2177813" y="4831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6" name="Rectangle 45">
              <a:extLst>
                <a:ext uri="{FF2B5EF4-FFF2-40B4-BE49-F238E27FC236}">
                  <a16:creationId xmlns:a16="http://schemas.microsoft.com/office/drawing/2014/main" id="{0A79C8BA-6162-4373-B7A5-6E5C2473280F}"/>
                </a:ext>
              </a:extLst>
            </p:cNvPr>
            <p:cNvSpPr/>
            <p:nvPr/>
          </p:nvSpPr>
          <p:spPr>
            <a:xfrm>
              <a:off x="4418092" y="4831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7" name="TextBox 46">
              <a:extLst>
                <a:ext uri="{FF2B5EF4-FFF2-40B4-BE49-F238E27FC236}">
                  <a16:creationId xmlns:a16="http://schemas.microsoft.com/office/drawing/2014/main" id="{6E45FB76-6948-4A77-8BC0-F38EA7826777}"/>
                </a:ext>
              </a:extLst>
            </p:cNvPr>
            <p:cNvSpPr txBox="1"/>
            <p:nvPr/>
          </p:nvSpPr>
          <p:spPr>
            <a:xfrm>
              <a:off x="730932" y="4761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6</a:t>
              </a:r>
            </a:p>
          </p:txBody>
        </p:sp>
        <p:sp>
          <p:nvSpPr>
            <p:cNvPr id="48" name="Rectangle 47">
              <a:extLst>
                <a:ext uri="{FF2B5EF4-FFF2-40B4-BE49-F238E27FC236}">
                  <a16:creationId xmlns:a16="http://schemas.microsoft.com/office/drawing/2014/main" id="{8BF1189A-79B3-4CEB-ABAB-D61ABA3ED980}"/>
                </a:ext>
              </a:extLst>
            </p:cNvPr>
            <p:cNvSpPr/>
            <p:nvPr/>
          </p:nvSpPr>
          <p:spPr>
            <a:xfrm>
              <a:off x="1415812" y="4831083"/>
              <a:ext cx="7501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9" name="Group 48">
            <a:extLst>
              <a:ext uri="{FF2B5EF4-FFF2-40B4-BE49-F238E27FC236}">
                <a16:creationId xmlns:a16="http://schemas.microsoft.com/office/drawing/2014/main" id="{65186BEE-1DBD-499B-A8FE-B1C17A1C0CFF}"/>
              </a:ext>
            </a:extLst>
          </p:cNvPr>
          <p:cNvGrpSpPr/>
          <p:nvPr/>
        </p:nvGrpSpPr>
        <p:grpSpPr>
          <a:xfrm>
            <a:off x="568050" y="5732283"/>
            <a:ext cx="6357661" cy="261610"/>
            <a:chOff x="1168412" y="5837125"/>
            <a:chExt cx="6357661" cy="261610"/>
          </a:xfrm>
        </p:grpSpPr>
        <p:grpSp>
          <p:nvGrpSpPr>
            <p:cNvPr id="50" name="Group 49">
              <a:extLst>
                <a:ext uri="{FF2B5EF4-FFF2-40B4-BE49-F238E27FC236}">
                  <a16:creationId xmlns:a16="http://schemas.microsoft.com/office/drawing/2014/main" id="{1B8DD095-EA29-41C0-8739-D7C1E364323D}"/>
                </a:ext>
              </a:extLst>
            </p:cNvPr>
            <p:cNvGrpSpPr/>
            <p:nvPr/>
          </p:nvGrpSpPr>
          <p:grpSpPr>
            <a:xfrm>
              <a:off x="1859157" y="5906495"/>
              <a:ext cx="5666916" cy="122873"/>
              <a:chOff x="1390097" y="6355083"/>
              <a:chExt cx="5679440" cy="122873"/>
            </a:xfrm>
          </p:grpSpPr>
          <p:sp>
            <p:nvSpPr>
              <p:cNvPr id="52" name="Rectangle 51">
                <a:extLst>
                  <a:ext uri="{FF2B5EF4-FFF2-40B4-BE49-F238E27FC236}">
                    <a16:creationId xmlns:a16="http://schemas.microsoft.com/office/drawing/2014/main" id="{4279B7E8-8CE9-44E8-B3A7-27F45A25A421}"/>
                  </a:ext>
                </a:extLst>
              </p:cNvPr>
              <p:cNvSpPr/>
              <p:nvPr/>
            </p:nvSpPr>
            <p:spPr>
              <a:xfrm>
                <a:off x="1390097" y="6355083"/>
                <a:ext cx="2322404"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3" name="Rectangle 52">
                <a:extLst>
                  <a:ext uri="{FF2B5EF4-FFF2-40B4-BE49-F238E27FC236}">
                    <a16:creationId xmlns:a16="http://schemas.microsoft.com/office/drawing/2014/main" id="{5CD4EE1F-666F-4E15-9907-6BC3D1712C83}"/>
                  </a:ext>
                </a:extLst>
              </p:cNvPr>
              <p:cNvSpPr/>
              <p:nvPr/>
            </p:nvSpPr>
            <p:spPr>
              <a:xfrm>
                <a:off x="3701813" y="6355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4" name="Rectangle 53">
                <a:extLst>
                  <a:ext uri="{FF2B5EF4-FFF2-40B4-BE49-F238E27FC236}">
                    <a16:creationId xmlns:a16="http://schemas.microsoft.com/office/drawing/2014/main" id="{CAF19874-73B6-4A7E-A306-73CDE1786321}"/>
                  </a:ext>
                </a:extLst>
              </p:cNvPr>
              <p:cNvSpPr/>
              <p:nvPr/>
            </p:nvSpPr>
            <p:spPr>
              <a:xfrm>
                <a:off x="5942092" y="6355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grpSp>
        <p:sp>
          <p:nvSpPr>
            <p:cNvPr id="51" name="TextBox 50">
              <a:extLst>
                <a:ext uri="{FF2B5EF4-FFF2-40B4-BE49-F238E27FC236}">
                  <a16:creationId xmlns:a16="http://schemas.microsoft.com/office/drawing/2014/main" id="{72852E2F-EA86-416E-BC38-77F5DEB948CF}"/>
                </a:ext>
              </a:extLst>
            </p:cNvPr>
            <p:cNvSpPr txBox="1"/>
            <p:nvPr/>
          </p:nvSpPr>
          <p:spPr>
            <a:xfrm>
              <a:off x="1168412" y="5837125"/>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n</a:t>
              </a:r>
            </a:p>
          </p:txBody>
        </p:sp>
      </p:grpSp>
      <p:grpSp>
        <p:nvGrpSpPr>
          <p:cNvPr id="55" name="Group 54">
            <a:extLst>
              <a:ext uri="{FF2B5EF4-FFF2-40B4-BE49-F238E27FC236}">
                <a16:creationId xmlns:a16="http://schemas.microsoft.com/office/drawing/2014/main" id="{22860AE6-CA10-4393-AD46-0763B75B4805}"/>
              </a:ext>
            </a:extLst>
          </p:cNvPr>
          <p:cNvGrpSpPr/>
          <p:nvPr/>
        </p:nvGrpSpPr>
        <p:grpSpPr>
          <a:xfrm>
            <a:off x="560399" y="5496856"/>
            <a:ext cx="2611781" cy="381991"/>
            <a:chOff x="1160761" y="5492699"/>
            <a:chExt cx="2611781" cy="429491"/>
          </a:xfrm>
        </p:grpSpPr>
        <p:sp>
          <p:nvSpPr>
            <p:cNvPr id="56" name="TextBox 55">
              <a:extLst>
                <a:ext uri="{FF2B5EF4-FFF2-40B4-BE49-F238E27FC236}">
                  <a16:creationId xmlns:a16="http://schemas.microsoft.com/office/drawing/2014/main" id="{254FAB7D-9907-4546-B54A-E0AB4E25605C}"/>
                </a:ext>
              </a:extLst>
            </p:cNvPr>
            <p:cNvSpPr txBox="1"/>
            <p:nvPr/>
          </p:nvSpPr>
          <p:spPr>
            <a:xfrm rot="16200000">
              <a:off x="1115292"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sp>
          <p:nvSpPr>
            <p:cNvPr id="57" name="TextBox 56">
              <a:extLst>
                <a:ext uri="{FF2B5EF4-FFF2-40B4-BE49-F238E27FC236}">
                  <a16:creationId xmlns:a16="http://schemas.microsoft.com/office/drawing/2014/main" id="{D5FEB8D3-33CC-4ECE-B288-66B222021E18}"/>
                </a:ext>
              </a:extLst>
            </p:cNvPr>
            <p:cNvSpPr txBox="1"/>
            <p:nvPr/>
          </p:nvSpPr>
          <p:spPr>
            <a:xfrm rot="16200000">
              <a:off x="3388519"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grpSp>
      <p:sp>
        <p:nvSpPr>
          <p:cNvPr id="67" name="Rectangle 66">
            <a:extLst>
              <a:ext uri="{FF2B5EF4-FFF2-40B4-BE49-F238E27FC236}">
                <a16:creationId xmlns:a16="http://schemas.microsoft.com/office/drawing/2014/main" id="{B3F10568-7220-D342-964D-BE03DE63B06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58" name="Picture 14">
            <a:extLst>
              <a:ext uri="{FF2B5EF4-FFF2-40B4-BE49-F238E27FC236}">
                <a16:creationId xmlns:a16="http://schemas.microsoft.com/office/drawing/2014/main" id="{6E650B0C-D646-4ECB-9335-6EC83F2E4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17" y="2804214"/>
            <a:ext cx="6145659" cy="193077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C5D9C80A-BFED-3B40-9078-C47FAA7B7377}"/>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500"/>
                                  </p:stCondLst>
                                  <p:childTnLst>
                                    <p:animMotion origin="layout" path="M 3.61111E-6 1.48148E-6 L 0.25 1.48148E-6 " pathEditMode="relative" rAng="0" ptsTypes="AA">
                                      <p:cBhvr>
                                        <p:cTn id="6" dur="14000" fill="hold"/>
                                        <p:tgtEl>
                                          <p:spTgt spid="14"/>
                                        </p:tgtEl>
                                        <p:attrNameLst>
                                          <p:attrName>ppt_x</p:attrName>
                                          <p:attrName>ppt_y</p:attrName>
                                        </p:attrNameLst>
                                      </p:cBhvr>
                                      <p:rCtr x="12500" y="0"/>
                                    </p:animMotion>
                                  </p:childTnLst>
                                </p:cTn>
                              </p:par>
                              <p:par>
                                <p:cTn id="7" presetID="63" presetClass="path" presetSubtype="0" accel="50000" decel="50000" fill="hold" grpId="0" nodeType="withEffect">
                                  <p:stCondLst>
                                    <p:cond delay="500"/>
                                  </p:stCondLst>
                                  <p:childTnLst>
                                    <p:animMotion origin="layout" path="M -5.55556E-7 1.48148E-6 L 0.24774 0.00046 " pathEditMode="relative" rAng="0" ptsTypes="AA">
                                      <p:cBhvr>
                                        <p:cTn id="8" dur="14000" fill="hold"/>
                                        <p:tgtEl>
                                          <p:spTgt spid="15"/>
                                        </p:tgtEl>
                                        <p:attrNameLst>
                                          <p:attrName>ppt_x</p:attrName>
                                          <p:attrName>ppt_y</p:attrName>
                                        </p:attrNameLst>
                                      </p:cBhvr>
                                      <p:rCtr x="12378" y="23"/>
                                    </p:animMotion>
                                  </p:childTnLst>
                                </p:cTn>
                              </p:par>
                              <p:par>
                                <p:cTn id="9" presetID="63" presetClass="path" presetSubtype="0" accel="50000" decel="50000" fill="hold" grpId="0" nodeType="withEffect">
                                  <p:stCondLst>
                                    <p:cond delay="500"/>
                                  </p:stCondLst>
                                  <p:childTnLst>
                                    <p:animMotion origin="layout" path="M 3.05556E-6 -5.55112E-17 L 0.25 -5.55112E-17 " pathEditMode="relative" rAng="0" ptsTypes="AA">
                                      <p:cBhvr>
                                        <p:cTn id="10" dur="14000" fill="hold"/>
                                        <p:tgtEl>
                                          <p:spTgt spid="17"/>
                                        </p:tgtEl>
                                        <p:attrNameLst>
                                          <p:attrName>ppt_x</p:attrName>
                                          <p:attrName>ppt_y</p:attrName>
                                        </p:attrNameLst>
                                      </p:cBhvr>
                                      <p:rCtr x="12500" y="0"/>
                                    </p:animMotion>
                                  </p:childTnLst>
                                </p:cTn>
                              </p:par>
                              <p:par>
                                <p:cTn id="11" presetID="63" presetClass="path" presetSubtype="0" accel="50000" decel="50000" fill="hold" grpId="0" nodeType="withEffect">
                                  <p:stCondLst>
                                    <p:cond delay="500"/>
                                  </p:stCondLst>
                                  <p:childTnLst>
                                    <p:animMotion origin="layout" path="M 8.33333E-7 -2.96296E-6 L 0.25 -2.96296E-6 " pathEditMode="relative" rAng="0" ptsTypes="AA">
                                      <p:cBhvr>
                                        <p:cTn id="12" dur="14000" fill="hold"/>
                                        <p:tgtEl>
                                          <p:spTgt spid="18"/>
                                        </p:tgtEl>
                                        <p:attrNameLst>
                                          <p:attrName>ppt_x</p:attrName>
                                          <p:attrName>ppt_y</p:attrName>
                                        </p:attrNameLst>
                                      </p:cBhvr>
                                      <p:rCtr x="12500" y="0"/>
                                    </p:animMotion>
                                  </p:childTnLst>
                                </p:cTn>
                              </p:par>
                              <p:par>
                                <p:cTn id="13" presetID="63" presetClass="path" presetSubtype="0" accel="50000" decel="50000" fill="hold" grpId="0" nodeType="withEffect">
                                  <p:stCondLst>
                                    <p:cond delay="500"/>
                                  </p:stCondLst>
                                  <p:childTnLst>
                                    <p:animMotion origin="layout" path="M -5.55556E-7 -2.96296E-6 L 0.25 -2.96296E-6 " pathEditMode="relative" rAng="0" ptsTypes="AA">
                                      <p:cBhvr>
                                        <p:cTn id="14" dur="14000" fill="hold"/>
                                        <p:tgtEl>
                                          <p:spTgt spid="19"/>
                                        </p:tgtEl>
                                        <p:attrNameLst>
                                          <p:attrName>ppt_x</p:attrName>
                                          <p:attrName>ppt_y</p:attrName>
                                        </p:attrNameLst>
                                      </p:cBhvr>
                                      <p:rCtr x="12500" y="0"/>
                                    </p:animMotion>
                                  </p:childTnLst>
                                </p:cTn>
                              </p:par>
                              <p:par>
                                <p:cTn id="15" presetID="63" presetClass="path" presetSubtype="0" accel="50000" decel="50000" fill="hold" grpId="0" nodeType="withEffect">
                                  <p:stCondLst>
                                    <p:cond delay="500"/>
                                  </p:stCondLst>
                                  <p:childTnLst>
                                    <p:animMotion origin="layout" path="M 4.44444E-6 -1.85185E-6 L 0.25 -1.85185E-6 " pathEditMode="relative" rAng="0" ptsTypes="AA">
                                      <p:cBhvr>
                                        <p:cTn id="16" dur="14000" fill="hold"/>
                                        <p:tgtEl>
                                          <p:spTgt spid="16"/>
                                        </p:tgtEl>
                                        <p:attrNameLst>
                                          <p:attrName>ppt_x</p:attrName>
                                          <p:attrName>ppt_y</p:attrName>
                                        </p:attrNameLst>
                                      </p:cBhvr>
                                      <p:rCtr x="12500" y="0"/>
                                    </p:animMotion>
                                  </p:childTnLst>
                                </p:cTn>
                              </p:par>
                              <p:par>
                                <p:cTn id="17" presetID="63" presetClass="path" presetSubtype="0" accel="50000" decel="50000" fill="hold" grpId="0" nodeType="withEffect">
                                  <p:stCondLst>
                                    <p:cond delay="500"/>
                                  </p:stCondLst>
                                  <p:childTnLst>
                                    <p:animMotion origin="layout" path="M 3.61111E-6 4.44444E-6 L 0.25 4.44444E-6 " pathEditMode="relative" rAng="0" ptsTypes="AA">
                                      <p:cBhvr>
                                        <p:cTn id="18" dur="14000" fill="hold"/>
                                        <p:tgtEl>
                                          <p:spTgt spid="10"/>
                                        </p:tgtEl>
                                        <p:attrNameLst>
                                          <p:attrName>ppt_x</p:attrName>
                                          <p:attrName>ppt_y</p:attrName>
                                        </p:attrNameLst>
                                      </p:cBhvr>
                                      <p:rCtr x="12500" y="0"/>
                                    </p:animMotion>
                                  </p:childTnLst>
                                </p:cTn>
                              </p:par>
                              <p:par>
                                <p:cTn id="19" presetID="63" presetClass="path" presetSubtype="0" accel="50000" decel="50000" fill="hold" grpId="0" nodeType="withEffect">
                                  <p:stCondLst>
                                    <p:cond delay="500"/>
                                  </p:stCondLst>
                                  <p:childTnLst>
                                    <p:animMotion origin="layout" path="M 2.22222E-6 4.44444E-6 L 0.24774 0.00046 " pathEditMode="relative" rAng="0" ptsTypes="AA">
                                      <p:cBhvr>
                                        <p:cTn id="20" dur="14000" fill="hold"/>
                                        <p:tgtEl>
                                          <p:spTgt spid="11"/>
                                        </p:tgtEl>
                                        <p:attrNameLst>
                                          <p:attrName>ppt_x</p:attrName>
                                          <p:attrName>ppt_y</p:attrName>
                                        </p:attrNameLst>
                                      </p:cBhvr>
                                      <p:rCtr x="12378" y="23"/>
                                    </p:animMotion>
                                  </p:childTnLst>
                                </p:cTn>
                              </p:par>
                              <p:par>
                                <p:cTn id="21" presetID="63" presetClass="path" presetSubtype="0" accel="50000" decel="50000" fill="hold" grpId="0" nodeType="withEffect">
                                  <p:stCondLst>
                                    <p:cond delay="500"/>
                                  </p:stCondLst>
                                  <p:childTnLst>
                                    <p:animMotion origin="layout" path="M 1.38889E-6 4.81481E-6 L 0.25 4.81481E-6 " pathEditMode="relative" rAng="0" ptsTypes="AA">
                                      <p:cBhvr>
                                        <p:cTn id="22" dur="14000" fill="hold"/>
                                        <p:tgtEl>
                                          <p:spTgt spid="9"/>
                                        </p:tgtEl>
                                        <p:attrNameLst>
                                          <p:attrName>ppt_x</p:attrName>
                                          <p:attrName>ppt_y</p:attrName>
                                        </p:attrNameLst>
                                      </p:cBhvr>
                                      <p:rCtr x="12500" y="0"/>
                                    </p:animMotion>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31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430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500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60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620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700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1300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pic>
        <p:nvPicPr>
          <p:cNvPr id="31" name="Picture 14">
            <a:extLst>
              <a:ext uri="{FF2B5EF4-FFF2-40B4-BE49-F238E27FC236}">
                <a16:creationId xmlns:a16="http://schemas.microsoft.com/office/drawing/2014/main" id="{7E698295-8D92-6343-BA71-5E308A1DF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17" y="2804214"/>
            <a:ext cx="6145659" cy="193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63919"/>
      </p:ext>
    </p:extLst>
  </p:cSld>
  <p:clrMapOvr>
    <a:masterClrMapping/>
  </p:clrMapOvr>
  <mc:AlternateContent xmlns:mc="http://schemas.openxmlformats.org/markup-compatibility/2006" xmlns:p14="http://schemas.microsoft.com/office/powerpoint/2010/main">
    <mc:Choice Requires="p14">
      <p:transition p14:dur="10" advClick="0" advTm="1000"/>
    </mc:Choice>
    <mc:Fallback xmlns="">
      <p:transition advClick="0" advTm="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pic>
        <p:nvPicPr>
          <p:cNvPr id="31" name="Picture 14">
            <a:extLst>
              <a:ext uri="{FF2B5EF4-FFF2-40B4-BE49-F238E27FC236}">
                <a16:creationId xmlns:a16="http://schemas.microsoft.com/office/drawing/2014/main" id="{7E698295-8D92-6343-BA71-5E308A1DF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46" y="2847674"/>
            <a:ext cx="8350704" cy="262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grpSp>
        <p:nvGrpSpPr>
          <p:cNvPr id="50" name="Group 49">
            <a:extLst>
              <a:ext uri="{FF2B5EF4-FFF2-40B4-BE49-F238E27FC236}">
                <a16:creationId xmlns:a16="http://schemas.microsoft.com/office/drawing/2014/main" id="{7B489B51-35F3-8B4C-A09D-CA81BC9FE7E0}"/>
              </a:ext>
            </a:extLst>
          </p:cNvPr>
          <p:cNvGrpSpPr/>
          <p:nvPr/>
        </p:nvGrpSpPr>
        <p:grpSpPr>
          <a:xfrm>
            <a:off x="8360142" y="2918061"/>
            <a:ext cx="467427" cy="2075265"/>
            <a:chOff x="1001629" y="2225842"/>
            <a:chExt cx="344142" cy="1530068"/>
          </a:xfrm>
        </p:grpSpPr>
        <p:sp>
          <p:nvSpPr>
            <p:cNvPr id="51" name="TextBox 50">
              <a:extLst>
                <a:ext uri="{FF2B5EF4-FFF2-40B4-BE49-F238E27FC236}">
                  <a16:creationId xmlns:a16="http://schemas.microsoft.com/office/drawing/2014/main" id="{E1E846EF-3E9C-734E-B4AE-88BAB0E49E89}"/>
                </a:ext>
              </a:extLst>
            </p:cNvPr>
            <p:cNvSpPr txBox="1"/>
            <p:nvPr/>
          </p:nvSpPr>
          <p:spPr>
            <a:xfrm>
              <a:off x="1001629" y="2225842"/>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4</a:t>
              </a:r>
            </a:p>
          </p:txBody>
        </p:sp>
        <p:sp>
          <p:nvSpPr>
            <p:cNvPr id="52" name="TextBox 51">
              <a:extLst>
                <a:ext uri="{FF2B5EF4-FFF2-40B4-BE49-F238E27FC236}">
                  <a16:creationId xmlns:a16="http://schemas.microsoft.com/office/drawing/2014/main" id="{45701A37-DC3B-3240-947B-EDDC83675FCF}"/>
                </a:ext>
              </a:extLst>
            </p:cNvPr>
            <p:cNvSpPr txBox="1"/>
            <p:nvPr/>
          </p:nvSpPr>
          <p:spPr>
            <a:xfrm>
              <a:off x="1002249" y="2558570"/>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3</a:t>
              </a:r>
            </a:p>
          </p:txBody>
        </p:sp>
        <p:sp>
          <p:nvSpPr>
            <p:cNvPr id="53" name="TextBox 52">
              <a:extLst>
                <a:ext uri="{FF2B5EF4-FFF2-40B4-BE49-F238E27FC236}">
                  <a16:creationId xmlns:a16="http://schemas.microsoft.com/office/drawing/2014/main" id="{8CCC82A7-AE4C-9E46-9211-A0EBCC65D89E}"/>
                </a:ext>
              </a:extLst>
            </p:cNvPr>
            <p:cNvSpPr txBox="1"/>
            <p:nvPr/>
          </p:nvSpPr>
          <p:spPr>
            <a:xfrm>
              <a:off x="1005879" y="2896185"/>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2</a:t>
              </a:r>
            </a:p>
          </p:txBody>
        </p:sp>
        <p:sp>
          <p:nvSpPr>
            <p:cNvPr id="54" name="TextBox 53">
              <a:extLst>
                <a:ext uri="{FF2B5EF4-FFF2-40B4-BE49-F238E27FC236}">
                  <a16:creationId xmlns:a16="http://schemas.microsoft.com/office/drawing/2014/main" id="{EC7A3730-1D57-FC4B-B9AC-BF9BACDEC9ED}"/>
                </a:ext>
              </a:extLst>
            </p:cNvPr>
            <p:cNvSpPr txBox="1"/>
            <p:nvPr/>
          </p:nvSpPr>
          <p:spPr>
            <a:xfrm>
              <a:off x="1004113" y="3233363"/>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1</a:t>
              </a:r>
            </a:p>
          </p:txBody>
        </p:sp>
        <p:sp>
          <p:nvSpPr>
            <p:cNvPr id="55" name="TextBox 54">
              <a:extLst>
                <a:ext uri="{FF2B5EF4-FFF2-40B4-BE49-F238E27FC236}">
                  <a16:creationId xmlns:a16="http://schemas.microsoft.com/office/drawing/2014/main" id="{E9AAFB67-1104-1F41-8F49-9B8F0197FA0E}"/>
                </a:ext>
              </a:extLst>
            </p:cNvPr>
            <p:cNvSpPr txBox="1"/>
            <p:nvPr/>
          </p:nvSpPr>
          <p:spPr>
            <a:xfrm>
              <a:off x="1003113" y="3568701"/>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0</a:t>
              </a:r>
            </a:p>
          </p:txBody>
        </p:sp>
      </p:grpSp>
      <p:sp>
        <p:nvSpPr>
          <p:cNvPr id="56" name="TextBox 55">
            <a:extLst>
              <a:ext uri="{FF2B5EF4-FFF2-40B4-BE49-F238E27FC236}">
                <a16:creationId xmlns:a16="http://schemas.microsoft.com/office/drawing/2014/main" id="{CB54A305-F918-3F4F-BF93-6304A74AD7DD}"/>
              </a:ext>
            </a:extLst>
          </p:cNvPr>
          <p:cNvSpPr txBox="1"/>
          <p:nvPr/>
        </p:nvSpPr>
        <p:spPr>
          <a:xfrm rot="5400000">
            <a:off x="8499806" y="3822556"/>
            <a:ext cx="595298" cy="253916"/>
          </a:xfrm>
          <a:prstGeom prst="rect">
            <a:avLst/>
          </a:prstGeom>
          <a:noFill/>
        </p:spPr>
        <p:txBody>
          <a:bodyPr wrap="square" rtlCol="0">
            <a:spAutoFit/>
          </a:bodyPr>
          <a:lstStyle/>
          <a:p>
            <a:pPr algn="ctr"/>
            <a:r>
              <a:rPr lang="en-US" sz="1050" dirty="0">
                <a:solidFill>
                  <a:srgbClr val="D83038"/>
                </a:solidFill>
                <a:latin typeface="Arial" panose="020B0604020202020204" pitchFamily="34" charset="0"/>
                <a:cs typeface="Arial" panose="020B0604020202020204" pitchFamily="34" charset="0"/>
              </a:rPr>
              <a:t>ASE</a:t>
            </a:r>
          </a:p>
        </p:txBody>
      </p:sp>
      <p:pic>
        <p:nvPicPr>
          <p:cNvPr id="57" name="Picture 14">
            <a:extLst>
              <a:ext uri="{FF2B5EF4-FFF2-40B4-BE49-F238E27FC236}">
                <a16:creationId xmlns:a16="http://schemas.microsoft.com/office/drawing/2014/main" id="{6F1F417A-4EBA-9F49-AFB0-2CAC24021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46" y="2847674"/>
            <a:ext cx="8350704" cy="262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7342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30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3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pic>
        <p:nvPicPr>
          <p:cNvPr id="14" name="Picture 4">
            <a:extLst>
              <a:ext uri="{FF2B5EF4-FFF2-40B4-BE49-F238E27FC236}">
                <a16:creationId xmlns:a16="http://schemas.microsoft.com/office/drawing/2014/main" id="{2E75899C-90A0-F74B-B48F-6F961C09B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624" y="2847175"/>
            <a:ext cx="8338726" cy="262353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CCA70E1-2BB3-084A-8558-779B242208A3}"/>
              </a:ext>
            </a:extLst>
          </p:cNvPr>
          <p:cNvSpPr/>
          <p:nvPr/>
        </p:nvSpPr>
        <p:spPr>
          <a:xfrm>
            <a:off x="3755310" y="2723682"/>
            <a:ext cx="4760040" cy="2109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14">
            <a:extLst>
              <a:ext uri="{FF2B5EF4-FFF2-40B4-BE49-F238E27FC236}">
                <a16:creationId xmlns:a16="http://schemas.microsoft.com/office/drawing/2014/main" id="{6F1F417A-4EBA-9F49-AFB0-2CAC24021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46" y="2847674"/>
            <a:ext cx="8350704" cy="26235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766DF7A-56BF-0742-A9A1-6752AA9E00E6}"/>
              </a:ext>
            </a:extLst>
          </p:cNvPr>
          <p:cNvGrpSpPr/>
          <p:nvPr/>
        </p:nvGrpSpPr>
        <p:grpSpPr>
          <a:xfrm>
            <a:off x="8360142" y="2918061"/>
            <a:ext cx="564271" cy="2075265"/>
            <a:chOff x="8360142" y="2918061"/>
            <a:chExt cx="564271" cy="2075265"/>
          </a:xfrm>
        </p:grpSpPr>
        <p:grpSp>
          <p:nvGrpSpPr>
            <p:cNvPr id="50" name="Group 49">
              <a:extLst>
                <a:ext uri="{FF2B5EF4-FFF2-40B4-BE49-F238E27FC236}">
                  <a16:creationId xmlns:a16="http://schemas.microsoft.com/office/drawing/2014/main" id="{7B489B51-35F3-8B4C-A09D-CA81BC9FE7E0}"/>
                </a:ext>
              </a:extLst>
            </p:cNvPr>
            <p:cNvGrpSpPr/>
            <p:nvPr/>
          </p:nvGrpSpPr>
          <p:grpSpPr>
            <a:xfrm>
              <a:off x="8360142" y="2918061"/>
              <a:ext cx="467427" cy="2075265"/>
              <a:chOff x="1001629" y="2225842"/>
              <a:chExt cx="344142" cy="1530068"/>
            </a:xfrm>
          </p:grpSpPr>
          <p:sp>
            <p:nvSpPr>
              <p:cNvPr id="51" name="TextBox 50">
                <a:extLst>
                  <a:ext uri="{FF2B5EF4-FFF2-40B4-BE49-F238E27FC236}">
                    <a16:creationId xmlns:a16="http://schemas.microsoft.com/office/drawing/2014/main" id="{E1E846EF-3E9C-734E-B4AE-88BAB0E49E89}"/>
                  </a:ext>
                </a:extLst>
              </p:cNvPr>
              <p:cNvSpPr txBox="1"/>
              <p:nvPr/>
            </p:nvSpPr>
            <p:spPr>
              <a:xfrm>
                <a:off x="1001629" y="2225842"/>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4</a:t>
                </a:r>
              </a:p>
            </p:txBody>
          </p:sp>
          <p:sp>
            <p:nvSpPr>
              <p:cNvPr id="52" name="TextBox 51">
                <a:extLst>
                  <a:ext uri="{FF2B5EF4-FFF2-40B4-BE49-F238E27FC236}">
                    <a16:creationId xmlns:a16="http://schemas.microsoft.com/office/drawing/2014/main" id="{45701A37-DC3B-3240-947B-EDDC83675FCF}"/>
                  </a:ext>
                </a:extLst>
              </p:cNvPr>
              <p:cNvSpPr txBox="1"/>
              <p:nvPr/>
            </p:nvSpPr>
            <p:spPr>
              <a:xfrm>
                <a:off x="1002249" y="2558570"/>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3</a:t>
                </a:r>
              </a:p>
            </p:txBody>
          </p:sp>
          <p:sp>
            <p:nvSpPr>
              <p:cNvPr id="53" name="TextBox 52">
                <a:extLst>
                  <a:ext uri="{FF2B5EF4-FFF2-40B4-BE49-F238E27FC236}">
                    <a16:creationId xmlns:a16="http://schemas.microsoft.com/office/drawing/2014/main" id="{8CCC82A7-AE4C-9E46-9211-A0EBCC65D89E}"/>
                  </a:ext>
                </a:extLst>
              </p:cNvPr>
              <p:cNvSpPr txBox="1"/>
              <p:nvPr/>
            </p:nvSpPr>
            <p:spPr>
              <a:xfrm>
                <a:off x="1005879" y="2896185"/>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2</a:t>
                </a:r>
              </a:p>
            </p:txBody>
          </p:sp>
          <p:sp>
            <p:nvSpPr>
              <p:cNvPr id="54" name="TextBox 53">
                <a:extLst>
                  <a:ext uri="{FF2B5EF4-FFF2-40B4-BE49-F238E27FC236}">
                    <a16:creationId xmlns:a16="http://schemas.microsoft.com/office/drawing/2014/main" id="{EC7A3730-1D57-FC4B-B9AC-BF9BACDEC9ED}"/>
                  </a:ext>
                </a:extLst>
              </p:cNvPr>
              <p:cNvSpPr txBox="1"/>
              <p:nvPr/>
            </p:nvSpPr>
            <p:spPr>
              <a:xfrm>
                <a:off x="1004113" y="3233363"/>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1</a:t>
                </a:r>
              </a:p>
            </p:txBody>
          </p:sp>
          <p:sp>
            <p:nvSpPr>
              <p:cNvPr id="55" name="TextBox 54">
                <a:extLst>
                  <a:ext uri="{FF2B5EF4-FFF2-40B4-BE49-F238E27FC236}">
                    <a16:creationId xmlns:a16="http://schemas.microsoft.com/office/drawing/2014/main" id="{E9AAFB67-1104-1F41-8F49-9B8F0197FA0E}"/>
                  </a:ext>
                </a:extLst>
              </p:cNvPr>
              <p:cNvSpPr txBox="1"/>
              <p:nvPr/>
            </p:nvSpPr>
            <p:spPr>
              <a:xfrm>
                <a:off x="1003113" y="3568701"/>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0</a:t>
                </a:r>
              </a:p>
            </p:txBody>
          </p:sp>
        </p:grpSp>
        <p:sp>
          <p:nvSpPr>
            <p:cNvPr id="56" name="TextBox 55">
              <a:extLst>
                <a:ext uri="{FF2B5EF4-FFF2-40B4-BE49-F238E27FC236}">
                  <a16:creationId xmlns:a16="http://schemas.microsoft.com/office/drawing/2014/main" id="{CB54A305-F918-3F4F-BF93-6304A74AD7DD}"/>
                </a:ext>
              </a:extLst>
            </p:cNvPr>
            <p:cNvSpPr txBox="1"/>
            <p:nvPr/>
          </p:nvSpPr>
          <p:spPr>
            <a:xfrm rot="5400000">
              <a:off x="8499806" y="3822556"/>
              <a:ext cx="595298" cy="253916"/>
            </a:xfrm>
            <a:prstGeom prst="rect">
              <a:avLst/>
            </a:prstGeom>
            <a:noFill/>
          </p:spPr>
          <p:txBody>
            <a:bodyPr wrap="square" rtlCol="0">
              <a:spAutoFit/>
            </a:bodyPr>
            <a:lstStyle/>
            <a:p>
              <a:pPr algn="ctr"/>
              <a:r>
                <a:rPr lang="en-US" sz="1050" dirty="0">
                  <a:solidFill>
                    <a:srgbClr val="D83038"/>
                  </a:solidFill>
                  <a:latin typeface="Arial" panose="020B0604020202020204" pitchFamily="34" charset="0"/>
                  <a:cs typeface="Arial" panose="020B0604020202020204" pitchFamily="34" charset="0"/>
                </a:rPr>
                <a:t>ASE</a:t>
              </a:r>
            </a:p>
          </p:txBody>
        </p:sp>
      </p:grpSp>
    </p:spTree>
    <p:extLst>
      <p:ext uri="{BB962C8B-B14F-4D97-AF65-F5344CB8AC3E}">
        <p14:creationId xmlns:p14="http://schemas.microsoft.com/office/powerpoint/2010/main" val="342183820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741" decel="741" fill="hold" grpId="0" nodeType="withEffect">
                                  <p:stCondLst>
                                    <p:cond delay="500"/>
                                  </p:stCondLst>
                                  <p:childTnLst>
                                    <p:animMotion origin="layout" path="M 3.05556E-6 4.07407E-6 L 0.65156 0.00301 " pathEditMode="relative" rAng="0" ptsTypes="AA">
                                      <p:cBhvr>
                                        <p:cTn id="6" dur="12500" fill="hold"/>
                                        <p:tgtEl>
                                          <p:spTgt spid="16"/>
                                        </p:tgtEl>
                                        <p:attrNameLst>
                                          <p:attrName>ppt_x</p:attrName>
                                          <p:attrName>ppt_y</p:attrName>
                                        </p:attrNameLst>
                                      </p:cBhvr>
                                      <p:rCtr x="32569"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06992226"/>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3366816970"/>
                    </a:ext>
                  </a:extLst>
                </a:gridCol>
                <a:gridCol w="1624605">
                  <a:extLst>
                    <a:ext uri="{9D8B030D-6E8A-4147-A177-3AD203B41FA5}">
                      <a16:colId xmlns:a16="http://schemas.microsoft.com/office/drawing/2014/main" val="2018912545"/>
                    </a:ext>
                  </a:extLst>
                </a:gridCol>
                <a:gridCol w="1726143">
                  <a:extLst>
                    <a:ext uri="{9D8B030D-6E8A-4147-A177-3AD203B41FA5}">
                      <a16:colId xmlns:a16="http://schemas.microsoft.com/office/drawing/2014/main" val="1430768849"/>
                    </a:ext>
                  </a:extLst>
                </a:gridCol>
                <a:gridCol w="1726143">
                  <a:extLst>
                    <a:ext uri="{9D8B030D-6E8A-4147-A177-3AD203B41FA5}">
                      <a16:colId xmlns:a16="http://schemas.microsoft.com/office/drawing/2014/main" val="2810442091"/>
                    </a:ext>
                  </a:extLst>
                </a:gridCol>
              </a:tblGrid>
              <a:tr h="511666">
                <a:tc rowSpan="2">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57773534"/>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033453"/>
                  </a:ext>
                </a:extLst>
              </a:tr>
              <a:tr h="511666">
                <a:tc rowSpan="4">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Not white noise</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7.49</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9.07</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9972221"/>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6.44</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6.87</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37556652"/>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9.90</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9.31</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extLst>
                  <a:ext uri="{0D108BD9-81ED-4DB2-BD59-A6C34878D82A}">
                    <a16:rowId xmlns:a16="http://schemas.microsoft.com/office/drawing/2014/main" val="1623749298"/>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8.66</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9.98</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848789"/>
                  </a:ext>
                </a:extLst>
              </a:tr>
            </a:tbl>
          </a:graphicData>
        </a:graphic>
      </p:graphicFrame>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pic>
        <p:nvPicPr>
          <p:cNvPr id="7" name="Picture 6">
            <a:extLst>
              <a:ext uri="{FF2B5EF4-FFF2-40B4-BE49-F238E27FC236}">
                <a16:creationId xmlns:a16="http://schemas.microsoft.com/office/drawing/2014/main" id="{E4ED15DD-A451-8443-B649-0BBBFA2EA7C8}"/>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0" name="Rectangle 9">
            <a:extLst>
              <a:ext uri="{FF2B5EF4-FFF2-40B4-BE49-F238E27FC236}">
                <a16:creationId xmlns:a16="http://schemas.microsoft.com/office/drawing/2014/main" id="{9AE412BC-662E-3148-8A64-7B0033B0434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82C2E9-DC7E-B345-A6D0-E71A04D37BC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TextBox 11">
            <a:extLst>
              <a:ext uri="{FF2B5EF4-FFF2-40B4-BE49-F238E27FC236}">
                <a16:creationId xmlns:a16="http://schemas.microsoft.com/office/drawing/2014/main" id="{8B4AD672-A67B-E74A-9FCA-D94FFBC327FE}"/>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Not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graphicFrame>
        <p:nvGraphicFramePr>
          <p:cNvPr id="7" name="Content Placeholder 4">
            <a:extLst>
              <a:ext uri="{FF2B5EF4-FFF2-40B4-BE49-F238E27FC236}">
                <a16:creationId xmlns:a16="http://schemas.microsoft.com/office/drawing/2014/main" id="{386A437F-ED77-4D4E-8E4D-A9A7C52B6A19}"/>
              </a:ext>
            </a:extLst>
          </p:cNvPr>
          <p:cNvGraphicFramePr>
            <a:graphicFrameLocks/>
          </p:cNvGraphicFramePr>
          <p:nvPr>
            <p:extLst>
              <p:ext uri="{D42A27DB-BD31-4B8C-83A1-F6EECF244321}">
                <p14:modId xmlns:p14="http://schemas.microsoft.com/office/powerpoint/2010/main" val="2261985795"/>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4023691086"/>
                    </a:ext>
                  </a:extLst>
                </a:gridCol>
                <a:gridCol w="1624605">
                  <a:extLst>
                    <a:ext uri="{9D8B030D-6E8A-4147-A177-3AD203B41FA5}">
                      <a16:colId xmlns:a16="http://schemas.microsoft.com/office/drawing/2014/main" val="374438629"/>
                    </a:ext>
                  </a:extLst>
                </a:gridCol>
                <a:gridCol w="1726143">
                  <a:extLst>
                    <a:ext uri="{9D8B030D-6E8A-4147-A177-3AD203B41FA5}">
                      <a16:colId xmlns:a16="http://schemas.microsoft.com/office/drawing/2014/main" val="3420340630"/>
                    </a:ext>
                  </a:extLst>
                </a:gridCol>
                <a:gridCol w="1726143">
                  <a:extLst>
                    <a:ext uri="{9D8B030D-6E8A-4147-A177-3AD203B41FA5}">
                      <a16:colId xmlns:a16="http://schemas.microsoft.com/office/drawing/2014/main" val="1178072771"/>
                    </a:ext>
                  </a:extLst>
                </a:gridCol>
              </a:tblGrid>
              <a:tr h="511666">
                <a:tc rowSpan="2">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48125769"/>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746293"/>
                  </a:ext>
                </a:extLst>
              </a:tr>
              <a:tr h="511666">
                <a:tc rowSpan="4">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a:t>
                      </a: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0.74</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0.57</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extLst>
                  <a:ext uri="{0D108BD9-81ED-4DB2-BD59-A6C34878D82A}">
                    <a16:rowId xmlns:a16="http://schemas.microsoft.com/office/drawing/2014/main" val="958333229"/>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0.88</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0.75</a:t>
                      </a:r>
                    </a:p>
                  </a:txBody>
                  <a:tcPr marL="44450" marR="44450" marT="0" marB="0" anchor="ctr">
                    <a:lnL>
                      <a:noFill/>
                    </a:lnL>
                    <a:lnR>
                      <a:noFill/>
                    </a:lnR>
                    <a:lnT>
                      <a:noFill/>
                    </a:lnT>
                    <a:lnB>
                      <a:noFill/>
                    </a:lnB>
                    <a:solidFill>
                      <a:srgbClr val="FFFFFF"/>
                    </a:solidFill>
                  </a:tcPr>
                </a:tc>
                <a:extLst>
                  <a:ext uri="{0D108BD9-81ED-4DB2-BD59-A6C34878D82A}">
                    <a16:rowId xmlns:a16="http://schemas.microsoft.com/office/drawing/2014/main" val="3143904169"/>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0.86</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0.72</a:t>
                      </a:r>
                    </a:p>
                  </a:txBody>
                  <a:tcPr marL="44450" marR="44450" marT="0" marB="0" anchor="ctr">
                    <a:lnL>
                      <a:noFill/>
                    </a:lnL>
                    <a:lnR>
                      <a:noFill/>
                    </a:lnR>
                    <a:lnT>
                      <a:noFill/>
                    </a:lnT>
                    <a:lnB>
                      <a:noFill/>
                    </a:lnB>
                  </a:tcPr>
                </a:tc>
                <a:extLst>
                  <a:ext uri="{0D108BD9-81ED-4DB2-BD59-A6C34878D82A}">
                    <a16:rowId xmlns:a16="http://schemas.microsoft.com/office/drawing/2014/main" val="602015005"/>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1.47</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2.18</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5182"/>
                  </a:ext>
                </a:extLst>
              </a:tr>
            </a:tbl>
          </a:graphicData>
        </a:graphic>
      </p:graphicFrame>
      <p:pic>
        <p:nvPicPr>
          <p:cNvPr id="6" name="Picture 5">
            <a:extLst>
              <a:ext uri="{FF2B5EF4-FFF2-40B4-BE49-F238E27FC236}">
                <a16:creationId xmlns:a16="http://schemas.microsoft.com/office/drawing/2014/main" id="{5DD9A7CF-613A-7846-8E0A-8DC98D777E2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BB011CB9-2938-1D4A-A470-A178DD90445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169F13-D47A-C846-BD8D-0498D3933B38}"/>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3CD91FBB-7B0F-BA49-8B4E-00708504C68B}"/>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239AC-B18C-8E42-937D-0692D09CAD9F}"/>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Aggregation</a:t>
            </a:r>
            <a:endParaRPr lang="en-US" dirty="0">
              <a:solidFill>
                <a:schemeClr val="bg1"/>
              </a:solidFill>
              <a:latin typeface="Franklin Gothic Medium Cond" panose="020B0606030402020204" pitchFamily="34" charset="0"/>
            </a:endParaRPr>
          </a:p>
        </p:txBody>
      </p:sp>
      <p:grpSp>
        <p:nvGrpSpPr>
          <p:cNvPr id="20" name="Group 19">
            <a:extLst>
              <a:ext uri="{FF2B5EF4-FFF2-40B4-BE49-F238E27FC236}">
                <a16:creationId xmlns:a16="http://schemas.microsoft.com/office/drawing/2014/main" id="{177282FF-BA24-5B44-B402-8AB505281F58}"/>
              </a:ext>
            </a:extLst>
          </p:cNvPr>
          <p:cNvGrpSpPr/>
          <p:nvPr/>
        </p:nvGrpSpPr>
        <p:grpSpPr>
          <a:xfrm>
            <a:off x="4138246" y="2896021"/>
            <a:ext cx="1146050" cy="2960477"/>
            <a:chOff x="5013480" y="994435"/>
            <a:chExt cx="1146050" cy="2960477"/>
          </a:xfrm>
        </p:grpSpPr>
        <p:pic>
          <p:nvPicPr>
            <p:cNvPr id="36" name="Picture 2">
              <a:extLst>
                <a:ext uri="{FF2B5EF4-FFF2-40B4-BE49-F238E27FC236}">
                  <a16:creationId xmlns:a16="http://schemas.microsoft.com/office/drawing/2014/main" id="{CC1472BD-9C13-3C46-8FB5-D4EEDE2D2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71" r="30463"/>
            <a:stretch/>
          </p:blipFill>
          <p:spPr bwMode="auto">
            <a:xfrm>
              <a:off x="5013481" y="1014470"/>
              <a:ext cx="1146049" cy="292608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705596E7-611F-B241-9D95-F03C9B8F361E}"/>
                </a:ext>
              </a:extLst>
            </p:cNvPr>
            <p:cNvSpPr/>
            <p:nvPr/>
          </p:nvSpPr>
          <p:spPr>
            <a:xfrm>
              <a:off x="5013480" y="994435"/>
              <a:ext cx="1118762" cy="2960477"/>
            </a:xfrm>
            <a:prstGeom prst="rect">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4779FBD-BCB8-7E49-966F-98516D4E516C}"/>
              </a:ext>
            </a:extLst>
          </p:cNvPr>
          <p:cNvGrpSpPr/>
          <p:nvPr/>
        </p:nvGrpSpPr>
        <p:grpSpPr>
          <a:xfrm>
            <a:off x="217170" y="2843688"/>
            <a:ext cx="8052621" cy="1147827"/>
            <a:chOff x="217170" y="2843688"/>
            <a:chExt cx="8052621" cy="1147827"/>
          </a:xfrm>
        </p:grpSpPr>
        <p:pic>
          <p:nvPicPr>
            <p:cNvPr id="2056" name="Picture 8">
              <a:extLst>
                <a:ext uri="{FF2B5EF4-FFF2-40B4-BE49-F238E27FC236}">
                  <a16:creationId xmlns:a16="http://schemas.microsoft.com/office/drawing/2014/main" id="{116902E7-BC06-764F-BA19-AB29B0C14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6094" y="2843688"/>
              <a:ext cx="6883697" cy="114782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6A7FF06-584B-A645-AFAB-0ECFD3497586}"/>
                </a:ext>
              </a:extLst>
            </p:cNvPr>
            <p:cNvSpPr txBox="1"/>
            <p:nvPr/>
          </p:nvSpPr>
          <p:spPr>
            <a:xfrm>
              <a:off x="217170" y="3298195"/>
              <a:ext cx="1116617" cy="523220"/>
            </a:xfrm>
            <a:prstGeom prst="rect">
              <a:avLst/>
            </a:prstGeom>
            <a:noFill/>
          </p:spPr>
          <p:txBody>
            <a:bodyPr wrap="square" rtlCol="0">
              <a:spAutoFit/>
            </a:bodyPr>
            <a:lstStyle/>
            <a:p>
              <a:pPr algn="ctr"/>
              <a:r>
                <a:rPr lang="en-US" sz="1400" dirty="0">
                  <a:solidFill>
                    <a:srgbClr val="0257A1"/>
                  </a:solidFill>
                  <a:latin typeface="Franklin Gothic Medium Cond" panose="020B0606030402020204" pitchFamily="34" charset="0"/>
                </a:rPr>
                <a:t>Customer 1</a:t>
              </a:r>
            </a:p>
            <a:p>
              <a:pPr algn="ctr"/>
              <a:r>
                <a:rPr lang="en-US" sz="1400" dirty="0">
                  <a:solidFill>
                    <a:srgbClr val="0257A1"/>
                  </a:solidFill>
                  <a:latin typeface="Franklin Gothic Medium Cond" panose="020B0606030402020204" pitchFamily="34" charset="0"/>
                </a:rPr>
                <a:t>(ARIMA)</a:t>
              </a:r>
            </a:p>
          </p:txBody>
        </p:sp>
      </p:grpSp>
      <p:grpSp>
        <p:nvGrpSpPr>
          <p:cNvPr id="10" name="Group 9">
            <a:extLst>
              <a:ext uri="{FF2B5EF4-FFF2-40B4-BE49-F238E27FC236}">
                <a16:creationId xmlns:a16="http://schemas.microsoft.com/office/drawing/2014/main" id="{83A84AA4-A8B1-C74E-940A-765AA05C53E2}"/>
              </a:ext>
            </a:extLst>
          </p:cNvPr>
          <p:cNvGrpSpPr/>
          <p:nvPr/>
        </p:nvGrpSpPr>
        <p:grpSpPr>
          <a:xfrm>
            <a:off x="262890" y="3900657"/>
            <a:ext cx="8006900" cy="1147827"/>
            <a:chOff x="262890" y="3900657"/>
            <a:chExt cx="8006900" cy="1147827"/>
          </a:xfrm>
        </p:grpSpPr>
        <p:pic>
          <p:nvPicPr>
            <p:cNvPr id="2058" name="Picture 10">
              <a:extLst>
                <a:ext uri="{FF2B5EF4-FFF2-40B4-BE49-F238E27FC236}">
                  <a16:creationId xmlns:a16="http://schemas.microsoft.com/office/drawing/2014/main" id="{8C764BB2-FEF2-564F-A97E-C75084E6FE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6093" y="3900657"/>
              <a:ext cx="6883697" cy="114782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945B036-0BF6-2141-8092-194A1EA13F69}"/>
                </a:ext>
              </a:extLst>
            </p:cNvPr>
            <p:cNvSpPr txBox="1"/>
            <p:nvPr/>
          </p:nvSpPr>
          <p:spPr>
            <a:xfrm>
              <a:off x="262890" y="4343765"/>
              <a:ext cx="1008315" cy="523220"/>
            </a:xfrm>
            <a:prstGeom prst="rect">
              <a:avLst/>
            </a:prstGeom>
            <a:noFill/>
          </p:spPr>
          <p:txBody>
            <a:bodyPr wrap="square" rtlCol="0">
              <a:spAutoFit/>
            </a:bodyPr>
            <a:lstStyle/>
            <a:p>
              <a:pPr algn="ctr"/>
              <a:r>
                <a:rPr lang="en-US" sz="1400" dirty="0">
                  <a:solidFill>
                    <a:srgbClr val="0257A1"/>
                  </a:solidFill>
                  <a:latin typeface="Franklin Gothic Medium Cond" panose="020B0606030402020204" pitchFamily="34" charset="0"/>
                </a:rPr>
                <a:t>Customer 2</a:t>
              </a:r>
            </a:p>
            <a:p>
              <a:pPr algn="ctr"/>
              <a:r>
                <a:rPr lang="en-US" sz="1400" dirty="0">
                  <a:solidFill>
                    <a:srgbClr val="0257A1"/>
                  </a:solidFill>
                  <a:latin typeface="Franklin Gothic Medium Cond" panose="020B0606030402020204" pitchFamily="34" charset="0"/>
                </a:rPr>
                <a:t>(AR)</a:t>
              </a:r>
            </a:p>
          </p:txBody>
        </p:sp>
      </p:grpSp>
      <p:pic>
        <p:nvPicPr>
          <p:cNvPr id="2066" name="Picture 18">
            <a:extLst>
              <a:ext uri="{FF2B5EF4-FFF2-40B4-BE49-F238E27FC236}">
                <a16:creationId xmlns:a16="http://schemas.microsoft.com/office/drawing/2014/main" id="{1B920A7B-8981-E44D-8B2B-960246AD28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93" y="4907378"/>
            <a:ext cx="6883698" cy="114782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DDDBA3A-4098-7D4A-AC19-2B54EE1A6461}"/>
              </a:ext>
            </a:extLst>
          </p:cNvPr>
          <p:cNvSpPr txBox="1"/>
          <p:nvPr/>
        </p:nvSpPr>
        <p:spPr>
          <a:xfrm>
            <a:off x="102870" y="5162531"/>
            <a:ext cx="1283222" cy="523220"/>
          </a:xfrm>
          <a:prstGeom prst="rect">
            <a:avLst/>
          </a:prstGeom>
          <a:noFill/>
        </p:spPr>
        <p:txBody>
          <a:bodyPr wrap="square" rtlCol="0">
            <a:spAutoFit/>
          </a:bodyPr>
          <a:lstStyle/>
          <a:p>
            <a:pPr algn="ctr"/>
            <a:r>
              <a:rPr lang="en-US" sz="1400" dirty="0">
                <a:solidFill>
                  <a:srgbClr val="0257A1"/>
                </a:solidFill>
                <a:latin typeface="Franklin Gothic Medium Cond" panose="020B0606030402020204" pitchFamily="34" charset="0"/>
              </a:rPr>
              <a:t>Customer n</a:t>
            </a:r>
          </a:p>
          <a:p>
            <a:pPr algn="ctr"/>
            <a:r>
              <a:rPr lang="en-US" sz="1400" dirty="0">
                <a:solidFill>
                  <a:srgbClr val="0257A1"/>
                </a:solidFill>
                <a:latin typeface="Franklin Gothic Medium Cond" panose="020B0606030402020204" pitchFamily="34" charset="0"/>
              </a:rPr>
              <a:t>(equal means)</a:t>
            </a:r>
          </a:p>
        </p:txBody>
      </p:sp>
      <p:grpSp>
        <p:nvGrpSpPr>
          <p:cNvPr id="18" name="Group 17">
            <a:extLst>
              <a:ext uri="{FF2B5EF4-FFF2-40B4-BE49-F238E27FC236}">
                <a16:creationId xmlns:a16="http://schemas.microsoft.com/office/drawing/2014/main" id="{BA046D1B-0255-204A-96DE-011E47E89C31}"/>
              </a:ext>
            </a:extLst>
          </p:cNvPr>
          <p:cNvGrpSpPr/>
          <p:nvPr/>
        </p:nvGrpSpPr>
        <p:grpSpPr>
          <a:xfrm>
            <a:off x="6240780" y="2367018"/>
            <a:ext cx="2006149" cy="529022"/>
            <a:chOff x="6263639" y="2134717"/>
            <a:chExt cx="2006149" cy="529022"/>
          </a:xfrm>
        </p:grpSpPr>
        <p:sp>
          <p:nvSpPr>
            <p:cNvPr id="32" name="Left Brace 31">
              <a:extLst>
                <a:ext uri="{FF2B5EF4-FFF2-40B4-BE49-F238E27FC236}">
                  <a16:creationId xmlns:a16="http://schemas.microsoft.com/office/drawing/2014/main" id="{B558EBE6-268C-754F-9925-62858C1EE28E}"/>
                </a:ext>
              </a:extLst>
            </p:cNvPr>
            <p:cNvSpPr/>
            <p:nvPr/>
          </p:nvSpPr>
          <p:spPr>
            <a:xfrm rot="5400000">
              <a:off x="7186870" y="1580821"/>
              <a:ext cx="159687" cy="2006149"/>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4417FAC1-BADF-394C-A34A-81865F62D6DC}"/>
                </a:ext>
              </a:extLst>
            </p:cNvPr>
            <p:cNvSpPr txBox="1"/>
            <p:nvPr/>
          </p:nvSpPr>
          <p:spPr>
            <a:xfrm>
              <a:off x="6372176" y="2134717"/>
              <a:ext cx="178907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12-month forecast</a:t>
              </a:r>
            </a:p>
          </p:txBody>
        </p:sp>
      </p:grpSp>
      <p:sp>
        <p:nvSpPr>
          <p:cNvPr id="19" name="Rectangle 18">
            <a:extLst>
              <a:ext uri="{FF2B5EF4-FFF2-40B4-BE49-F238E27FC236}">
                <a16:creationId xmlns:a16="http://schemas.microsoft.com/office/drawing/2014/main" id="{082AEB34-5546-EB47-89A7-4355A7DC9DE5}"/>
              </a:ext>
            </a:extLst>
          </p:cNvPr>
          <p:cNvSpPr/>
          <p:nvPr/>
        </p:nvSpPr>
        <p:spPr>
          <a:xfrm>
            <a:off x="6240780" y="2957343"/>
            <a:ext cx="2029010" cy="2883387"/>
          </a:xfrm>
          <a:prstGeom prst="rect">
            <a:avLst/>
          </a:prstGeom>
          <a:solidFill>
            <a:srgbClr val="A9D18E">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0440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239AC-B18C-8E42-937D-0692D09CAD9F}"/>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Aggregation</a:t>
            </a:r>
            <a:endParaRPr lang="en-US" dirty="0">
              <a:solidFill>
                <a:schemeClr val="bg1"/>
              </a:solidFill>
              <a:latin typeface="Franklin Gothic Medium Cond" panose="020B0606030402020204" pitchFamily="34" charset="0"/>
            </a:endParaRPr>
          </a:p>
        </p:txBody>
      </p:sp>
      <p:grpSp>
        <p:nvGrpSpPr>
          <p:cNvPr id="18" name="Group 17">
            <a:extLst>
              <a:ext uri="{FF2B5EF4-FFF2-40B4-BE49-F238E27FC236}">
                <a16:creationId xmlns:a16="http://schemas.microsoft.com/office/drawing/2014/main" id="{BA046D1B-0255-204A-96DE-011E47E89C31}"/>
              </a:ext>
            </a:extLst>
          </p:cNvPr>
          <p:cNvGrpSpPr/>
          <p:nvPr/>
        </p:nvGrpSpPr>
        <p:grpSpPr>
          <a:xfrm>
            <a:off x="6240780" y="2367018"/>
            <a:ext cx="2006149" cy="529022"/>
            <a:chOff x="6263639" y="2134717"/>
            <a:chExt cx="2006149" cy="529022"/>
          </a:xfrm>
        </p:grpSpPr>
        <p:sp>
          <p:nvSpPr>
            <p:cNvPr id="32" name="Left Brace 31">
              <a:extLst>
                <a:ext uri="{FF2B5EF4-FFF2-40B4-BE49-F238E27FC236}">
                  <a16:creationId xmlns:a16="http://schemas.microsoft.com/office/drawing/2014/main" id="{B558EBE6-268C-754F-9925-62858C1EE28E}"/>
                </a:ext>
              </a:extLst>
            </p:cNvPr>
            <p:cNvSpPr/>
            <p:nvPr/>
          </p:nvSpPr>
          <p:spPr>
            <a:xfrm rot="5400000">
              <a:off x="7186870" y="1580821"/>
              <a:ext cx="159687" cy="2006149"/>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4417FAC1-BADF-394C-A34A-81865F62D6DC}"/>
                </a:ext>
              </a:extLst>
            </p:cNvPr>
            <p:cNvSpPr txBox="1"/>
            <p:nvPr/>
          </p:nvSpPr>
          <p:spPr>
            <a:xfrm>
              <a:off x="6372176" y="2134717"/>
              <a:ext cx="178907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12-month forecast</a:t>
              </a:r>
            </a:p>
          </p:txBody>
        </p:sp>
      </p:grpSp>
      <p:sp>
        <p:nvSpPr>
          <p:cNvPr id="20" name="TextBox 19">
            <a:extLst>
              <a:ext uri="{FF2B5EF4-FFF2-40B4-BE49-F238E27FC236}">
                <a16:creationId xmlns:a16="http://schemas.microsoft.com/office/drawing/2014/main" id="{3737C3A2-D481-2448-8F29-B8ABA150E692}"/>
              </a:ext>
            </a:extLst>
          </p:cNvPr>
          <p:cNvSpPr txBox="1"/>
          <p:nvPr/>
        </p:nvSpPr>
        <p:spPr>
          <a:xfrm>
            <a:off x="137160" y="3932285"/>
            <a:ext cx="1165860" cy="1077218"/>
          </a:xfrm>
          <a:prstGeom prst="rect">
            <a:avLst/>
          </a:prstGeom>
          <a:noFill/>
        </p:spPr>
        <p:txBody>
          <a:bodyPr wrap="square" rtlCol="0">
            <a:spAutoFit/>
          </a:bodyPr>
          <a:lstStyle/>
          <a:p>
            <a:pPr algn="ctr"/>
            <a:r>
              <a:rPr lang="en-US" sz="1600" dirty="0">
                <a:solidFill>
                  <a:srgbClr val="0257A1"/>
                </a:solidFill>
                <a:latin typeface="Franklin Gothic Medium Cond" panose="020B0606030402020204" pitchFamily="34" charset="0"/>
              </a:rPr>
              <a:t>All customers</a:t>
            </a:r>
          </a:p>
          <a:p>
            <a:pPr algn="ctr"/>
            <a:r>
              <a:rPr lang="en-US" sz="1600" dirty="0">
                <a:solidFill>
                  <a:srgbClr val="0257A1"/>
                </a:solidFill>
                <a:latin typeface="Franklin Gothic Medium Cond" panose="020B0606030402020204" pitchFamily="34" charset="0"/>
              </a:rPr>
              <a:t>(winning model)</a:t>
            </a:r>
          </a:p>
        </p:txBody>
      </p:sp>
      <p:grpSp>
        <p:nvGrpSpPr>
          <p:cNvPr id="22" name="Group 21">
            <a:extLst>
              <a:ext uri="{FF2B5EF4-FFF2-40B4-BE49-F238E27FC236}">
                <a16:creationId xmlns:a16="http://schemas.microsoft.com/office/drawing/2014/main" id="{AC31393E-633C-6F4E-911B-3887883854D6}"/>
              </a:ext>
            </a:extLst>
          </p:cNvPr>
          <p:cNvGrpSpPr/>
          <p:nvPr/>
        </p:nvGrpSpPr>
        <p:grpSpPr>
          <a:xfrm>
            <a:off x="4138246" y="2896021"/>
            <a:ext cx="1146050" cy="2960477"/>
            <a:chOff x="5013480" y="994435"/>
            <a:chExt cx="1146050" cy="2960477"/>
          </a:xfrm>
        </p:grpSpPr>
        <p:pic>
          <p:nvPicPr>
            <p:cNvPr id="23" name="Picture 2">
              <a:extLst>
                <a:ext uri="{FF2B5EF4-FFF2-40B4-BE49-F238E27FC236}">
                  <a16:creationId xmlns:a16="http://schemas.microsoft.com/office/drawing/2014/main" id="{2D8CE314-5DAF-6448-8399-B1ABB2AC1F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71" r="30463"/>
            <a:stretch/>
          </p:blipFill>
          <p:spPr bwMode="auto">
            <a:xfrm>
              <a:off x="5013481" y="1014470"/>
              <a:ext cx="1146049" cy="292608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480AFB2-5DF1-3248-BD2F-BABD4BE55E01}"/>
                </a:ext>
              </a:extLst>
            </p:cNvPr>
            <p:cNvSpPr/>
            <p:nvPr/>
          </p:nvSpPr>
          <p:spPr>
            <a:xfrm>
              <a:off x="5013480" y="994435"/>
              <a:ext cx="1118762" cy="2960477"/>
            </a:xfrm>
            <a:prstGeom prst="rect">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90" name="Picture 2">
            <a:extLst>
              <a:ext uri="{FF2B5EF4-FFF2-40B4-BE49-F238E27FC236}">
                <a16:creationId xmlns:a16="http://schemas.microsoft.com/office/drawing/2014/main" id="{3455F6D1-6ED5-404B-A5E4-0F542BA3D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108" y="3728805"/>
            <a:ext cx="6940849" cy="164592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82AEB34-5546-EB47-89A7-4355A7DC9DE5}"/>
              </a:ext>
            </a:extLst>
          </p:cNvPr>
          <p:cNvSpPr/>
          <p:nvPr/>
        </p:nvSpPr>
        <p:spPr>
          <a:xfrm>
            <a:off x="6240780" y="2957343"/>
            <a:ext cx="2029010" cy="2883387"/>
          </a:xfrm>
          <a:prstGeom prst="rect">
            <a:avLst/>
          </a:prstGeom>
          <a:solidFill>
            <a:srgbClr val="A9D18E">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76705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AD5EE1E-EA5F-4890-A4AA-2CE64FCFD0E0}"/>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10" name="Picture 9">
            <a:extLst>
              <a:ext uri="{FF2B5EF4-FFF2-40B4-BE49-F238E27FC236}">
                <a16:creationId xmlns:a16="http://schemas.microsoft.com/office/drawing/2014/main" id="{F26FE1E6-52E9-4F36-9A6B-5326E2C1D67E}"/>
              </a:ext>
            </a:extLst>
          </p:cNvPr>
          <p:cNvPicPr>
            <a:picLocks noChangeAspect="1"/>
          </p:cNvPicPr>
          <p:nvPr/>
        </p:nvPicPr>
        <p:blipFill rotWithShape="1">
          <a:blip r:embed="rId4"/>
          <a:srcRect l="11113" t="38442" r="70823" b="29859"/>
          <a:stretch/>
        </p:blipFill>
        <p:spPr>
          <a:xfrm>
            <a:off x="730253" y="3276336"/>
            <a:ext cx="1651784" cy="1630456"/>
          </a:xfrm>
          <a:prstGeom prst="ellipse">
            <a:avLst/>
          </a:prstGeom>
          <a:ln w="28575">
            <a:solidFill>
              <a:srgbClr val="D83038"/>
            </a:solidFill>
          </a:ln>
        </p:spPr>
      </p:pic>
      <p:pic>
        <p:nvPicPr>
          <p:cNvPr id="14" name="Picture 13">
            <a:extLst>
              <a:ext uri="{FF2B5EF4-FFF2-40B4-BE49-F238E27FC236}">
                <a16:creationId xmlns:a16="http://schemas.microsoft.com/office/drawing/2014/main" id="{13CE5081-20D8-42FE-8CDD-680A960621D1}"/>
              </a:ext>
            </a:extLst>
          </p:cNvPr>
          <p:cNvPicPr>
            <a:picLocks noChangeAspect="1"/>
          </p:cNvPicPr>
          <p:nvPr/>
        </p:nvPicPr>
        <p:blipFill rotWithShape="1">
          <a:blip r:embed="rId5"/>
          <a:srcRect l="8970" t="31241" r="72966" b="37060"/>
          <a:stretch/>
        </p:blipFill>
        <p:spPr>
          <a:xfrm>
            <a:off x="6965169" y="3276335"/>
            <a:ext cx="1651784" cy="1630456"/>
          </a:xfrm>
          <a:prstGeom prst="ellipse">
            <a:avLst/>
          </a:prstGeom>
          <a:ln w="28575">
            <a:solidFill>
              <a:srgbClr val="D83038"/>
            </a:solidFill>
          </a:ln>
        </p:spPr>
      </p:pic>
      <p:pic>
        <p:nvPicPr>
          <p:cNvPr id="18" name="Picture 17">
            <a:extLst>
              <a:ext uri="{FF2B5EF4-FFF2-40B4-BE49-F238E27FC236}">
                <a16:creationId xmlns:a16="http://schemas.microsoft.com/office/drawing/2014/main" id="{B9518292-7506-4CE5-8CCC-68670EE21EA9}"/>
              </a:ext>
            </a:extLst>
          </p:cNvPr>
          <p:cNvPicPr>
            <a:picLocks noChangeAspect="1"/>
          </p:cNvPicPr>
          <p:nvPr/>
        </p:nvPicPr>
        <p:blipFill rotWithShape="1">
          <a:blip r:embed="rId6"/>
          <a:srcRect l="67401" t="23051" r="14535" b="45250"/>
          <a:stretch/>
        </p:blipFill>
        <p:spPr>
          <a:xfrm>
            <a:off x="3847711" y="3276335"/>
            <a:ext cx="1651784" cy="1630457"/>
          </a:xfrm>
          <a:prstGeom prst="ellipse">
            <a:avLst/>
          </a:prstGeom>
        </p:spPr>
      </p:pic>
      <p:pic>
        <p:nvPicPr>
          <p:cNvPr id="20" name="Picture 19">
            <a:extLst>
              <a:ext uri="{FF2B5EF4-FFF2-40B4-BE49-F238E27FC236}">
                <a16:creationId xmlns:a16="http://schemas.microsoft.com/office/drawing/2014/main" id="{DF0B9656-6F2E-41E4-BB22-A93A6E3FBC0B}"/>
              </a:ext>
            </a:extLst>
          </p:cNvPr>
          <p:cNvPicPr>
            <a:picLocks noChangeAspect="1"/>
          </p:cNvPicPr>
          <p:nvPr/>
        </p:nvPicPr>
        <p:blipFill rotWithShape="1">
          <a:blip r:embed="rId7"/>
          <a:srcRect l="72585" t="35582" r="12047" b="37468"/>
          <a:stretch/>
        </p:blipFill>
        <p:spPr>
          <a:xfrm>
            <a:off x="3847711" y="3280816"/>
            <a:ext cx="1652878" cy="1630456"/>
          </a:xfrm>
          <a:prstGeom prst="ellipse">
            <a:avLst/>
          </a:prstGeom>
          <a:ln w="28575">
            <a:solidFill>
              <a:srgbClr val="D83038"/>
            </a:solidFill>
          </a:ln>
        </p:spPr>
      </p:pic>
      <p:sp>
        <p:nvSpPr>
          <p:cNvPr id="23" name="Arrow: Right 22">
            <a:extLst>
              <a:ext uri="{FF2B5EF4-FFF2-40B4-BE49-F238E27FC236}">
                <a16:creationId xmlns:a16="http://schemas.microsoft.com/office/drawing/2014/main" id="{B4BD5953-F8FE-47C8-9934-ACF3E2EDDDF6}"/>
              </a:ext>
            </a:extLst>
          </p:cNvPr>
          <p:cNvSpPr/>
          <p:nvPr/>
        </p:nvSpPr>
        <p:spPr>
          <a:xfrm>
            <a:off x="2845933"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C873443-4C8C-435E-A4BC-9D2BFA6D2979}"/>
              </a:ext>
            </a:extLst>
          </p:cNvPr>
          <p:cNvSpPr/>
          <p:nvPr/>
        </p:nvSpPr>
        <p:spPr>
          <a:xfrm>
            <a:off x="5963391"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8F104E-02FA-44F5-8E79-39C4522640A7}"/>
              </a:ext>
            </a:extLst>
          </p:cNvPr>
          <p:cNvSpPr txBox="1"/>
          <p:nvPr/>
        </p:nvSpPr>
        <p:spPr>
          <a:xfrm>
            <a:off x="683726" y="5079863"/>
            <a:ext cx="1698312"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Manufacturer/</a:t>
            </a:r>
          </a:p>
          <a:p>
            <a:pPr algn="ctr"/>
            <a:r>
              <a:rPr lang="en-US" sz="2000" dirty="0">
                <a:solidFill>
                  <a:schemeClr val="bg2">
                    <a:lumMod val="25000"/>
                  </a:schemeClr>
                </a:solidFill>
                <a:latin typeface="Franklin Gothic Medium Cond" panose="020B0606030402020204" pitchFamily="34" charset="0"/>
              </a:rPr>
              <a:t>Importer</a:t>
            </a:r>
          </a:p>
        </p:txBody>
      </p:sp>
      <p:sp>
        <p:nvSpPr>
          <p:cNvPr id="26" name="TextBox 25">
            <a:extLst>
              <a:ext uri="{FF2B5EF4-FFF2-40B4-BE49-F238E27FC236}">
                <a16:creationId xmlns:a16="http://schemas.microsoft.com/office/drawing/2014/main" id="{A79CDBC8-BC82-4B96-9BFF-03775AEBA648}"/>
              </a:ext>
            </a:extLst>
          </p:cNvPr>
          <p:cNvSpPr txBox="1"/>
          <p:nvPr/>
        </p:nvSpPr>
        <p:spPr>
          <a:xfrm>
            <a:off x="3847711" y="5079305"/>
            <a:ext cx="1651784"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Wholesale </a:t>
            </a:r>
          </a:p>
          <a:p>
            <a:pPr algn="ctr"/>
            <a:r>
              <a:rPr lang="en-US" sz="2000" dirty="0">
                <a:solidFill>
                  <a:schemeClr val="bg2">
                    <a:lumMod val="25000"/>
                  </a:schemeClr>
                </a:solidFill>
                <a:latin typeface="Franklin Gothic Medium Cond" panose="020B0606030402020204" pitchFamily="34" charset="0"/>
              </a:rPr>
              <a:t>Distributor</a:t>
            </a:r>
          </a:p>
        </p:txBody>
      </p:sp>
      <p:sp>
        <p:nvSpPr>
          <p:cNvPr id="27" name="TextBox 26">
            <a:extLst>
              <a:ext uri="{FF2B5EF4-FFF2-40B4-BE49-F238E27FC236}">
                <a16:creationId xmlns:a16="http://schemas.microsoft.com/office/drawing/2014/main" id="{3A779E6F-9D0F-4D6A-B5C7-2055004CD935}"/>
              </a:ext>
            </a:extLst>
          </p:cNvPr>
          <p:cNvSpPr txBox="1"/>
          <p:nvPr/>
        </p:nvSpPr>
        <p:spPr>
          <a:xfrm>
            <a:off x="6965168" y="5079305"/>
            <a:ext cx="1651785" cy="400110"/>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Retailer</a:t>
            </a:r>
          </a:p>
        </p:txBody>
      </p:sp>
      <p:sp>
        <p:nvSpPr>
          <p:cNvPr id="35" name="Rectangle 34">
            <a:extLst>
              <a:ext uri="{FF2B5EF4-FFF2-40B4-BE49-F238E27FC236}">
                <a16:creationId xmlns:a16="http://schemas.microsoft.com/office/drawing/2014/main" id="{083535B4-F25B-4668-B534-0E77B570A47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54B024-F520-4939-9A90-2449B5D343F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TextBox 31">
            <a:extLst>
              <a:ext uri="{FF2B5EF4-FFF2-40B4-BE49-F238E27FC236}">
                <a16:creationId xmlns:a16="http://schemas.microsoft.com/office/drawing/2014/main" id="{BDAA2D14-58FC-404D-AE99-862ABAC369E2}"/>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The three-tiered system</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Image preview">
            <a:extLst>
              <a:ext uri="{FF2B5EF4-FFF2-40B4-BE49-F238E27FC236}">
                <a16:creationId xmlns:a16="http://schemas.microsoft.com/office/drawing/2014/main" id="{03744848-D105-8048-84C2-4BCBEDB48D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7" b="916"/>
          <a:stretch/>
        </p:blipFill>
        <p:spPr bwMode="auto">
          <a:xfrm>
            <a:off x="605790" y="2358391"/>
            <a:ext cx="8023860" cy="38481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73239AC-B18C-8E42-937D-0692D09CAD9F}"/>
              </a:ext>
            </a:extLst>
          </p:cNvPr>
          <p:cNvSpPr/>
          <p:nvPr/>
        </p:nvSpPr>
        <p:spPr>
          <a:xfrm>
            <a:off x="5005754" y="416343"/>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587877" y="535939"/>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Practical Application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148979272"/>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pic>
        <p:nvPicPr>
          <p:cNvPr id="14338" name="Picture 2" descr="Image preview">
            <a:extLst>
              <a:ext uri="{FF2B5EF4-FFF2-40B4-BE49-F238E27FC236}">
                <a16:creationId xmlns:a16="http://schemas.microsoft.com/office/drawing/2014/main" id="{03744848-D105-8048-84C2-4BCBEDB48D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769" r="66576" b="69278"/>
          <a:stretch/>
        </p:blipFill>
        <p:spPr bwMode="auto">
          <a:xfrm>
            <a:off x="255276" y="2430946"/>
            <a:ext cx="8709648" cy="37458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F1127A8-A36D-45BB-B3D5-588209394907}"/>
              </a:ext>
            </a:extLst>
          </p:cNvPr>
          <p:cNvPicPr>
            <a:picLocks noChangeAspect="1"/>
          </p:cNvPicPr>
          <p:nvPr/>
        </p:nvPicPr>
        <p:blipFill rotWithShape="1">
          <a:blip r:embed="rId4"/>
          <a:srcRect l="8681" t="48102" r="67778" b="41261"/>
          <a:stretch/>
        </p:blipFill>
        <p:spPr>
          <a:xfrm flipV="1">
            <a:off x="0" y="-1"/>
            <a:ext cx="9144000" cy="2324101"/>
          </a:xfrm>
          <a:prstGeom prst="rect">
            <a:avLst/>
          </a:prstGeom>
        </p:spPr>
      </p:pic>
      <p:sp>
        <p:nvSpPr>
          <p:cNvPr id="3" name="Rectangle 2">
            <a:extLst>
              <a:ext uri="{FF2B5EF4-FFF2-40B4-BE49-F238E27FC236}">
                <a16:creationId xmlns:a16="http://schemas.microsoft.com/office/drawing/2014/main" id="{12DDFFA4-36AD-4C0B-998E-7BDA6CE3CE69}"/>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4DEDF5B-8105-4EE4-A577-7710F18F1267}"/>
              </a:ext>
            </a:extLst>
          </p:cNvPr>
          <p:cNvSpPr/>
          <p:nvPr/>
        </p:nvSpPr>
        <p:spPr>
          <a:xfrm>
            <a:off x="5005754" y="416343"/>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684A383B-E6EE-4D16-851B-783099666ADD}"/>
              </a:ext>
            </a:extLst>
          </p:cNvPr>
          <p:cNvSpPr txBox="1"/>
          <p:nvPr/>
        </p:nvSpPr>
        <p:spPr>
          <a:xfrm>
            <a:off x="5587877" y="535939"/>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Practical Application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909969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pic>
        <p:nvPicPr>
          <p:cNvPr id="14338" name="Picture 2" descr="Image preview">
            <a:extLst>
              <a:ext uri="{FF2B5EF4-FFF2-40B4-BE49-F238E27FC236}">
                <a16:creationId xmlns:a16="http://schemas.microsoft.com/office/drawing/2014/main" id="{03744848-D105-8048-84C2-4BCBEDB48D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20" t="769" r="251" b="-2796"/>
          <a:stretch/>
        </p:blipFill>
        <p:spPr bwMode="auto">
          <a:xfrm>
            <a:off x="438911" y="275591"/>
            <a:ext cx="8324267" cy="608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93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pic>
        <p:nvPicPr>
          <p:cNvPr id="1026" name="Picture 2">
            <a:extLst>
              <a:ext uri="{FF2B5EF4-FFF2-40B4-BE49-F238E27FC236}">
                <a16:creationId xmlns:a16="http://schemas.microsoft.com/office/drawing/2014/main" id="{E72B4EAC-CF3D-458B-9EF0-3ADFC73D1F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72" t="3889" r="7550" b="4352"/>
          <a:stretch/>
        </p:blipFill>
        <p:spPr bwMode="auto">
          <a:xfrm>
            <a:off x="0" y="0"/>
            <a:ext cx="4081576" cy="6210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2E694D-62C6-46F2-BD02-E6F863BF28F9}"/>
              </a:ext>
            </a:extLst>
          </p:cNvPr>
          <p:cNvSpPr/>
          <p:nvPr/>
        </p:nvSpPr>
        <p:spPr>
          <a:xfrm>
            <a:off x="3784821" y="647700"/>
            <a:ext cx="787179" cy="7278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Franklin Gothic Heavy" panose="020B0903020102020204" pitchFamily="34" charset="0"/>
            </a:endParaRPr>
          </a:p>
        </p:txBody>
      </p:sp>
      <p:sp>
        <p:nvSpPr>
          <p:cNvPr id="11" name="TextBox 10">
            <a:extLst>
              <a:ext uri="{FF2B5EF4-FFF2-40B4-BE49-F238E27FC236}">
                <a16:creationId xmlns:a16="http://schemas.microsoft.com/office/drawing/2014/main" id="{335C894A-80DB-483D-8C5D-C83DCCDCEE35}"/>
              </a:ext>
            </a:extLst>
          </p:cNvPr>
          <p:cNvSpPr txBox="1"/>
          <p:nvPr/>
        </p:nvSpPr>
        <p:spPr>
          <a:xfrm>
            <a:off x="4572000" y="1240402"/>
            <a:ext cx="3784821" cy="3416320"/>
          </a:xfrm>
          <a:prstGeom prst="rect">
            <a:avLst/>
          </a:prstGeom>
          <a:noFill/>
        </p:spPr>
        <p:txBody>
          <a:bodyPr wrap="square" rtlCol="0">
            <a:spAutoFit/>
          </a:bodyPr>
          <a:lstStyle/>
          <a:p>
            <a:r>
              <a:rPr lang="en-US" sz="5400" dirty="0">
                <a:solidFill>
                  <a:schemeClr val="tx1">
                    <a:lumMod val="85000"/>
                    <a:lumOff val="15000"/>
                  </a:schemeClr>
                </a:solidFill>
                <a:latin typeface="Franklin Gothic Medium Cond" panose="020B0606030402020204" pitchFamily="34" charset="0"/>
              </a:rPr>
              <a:t>All models are wrong, but some are useful.</a:t>
            </a:r>
          </a:p>
        </p:txBody>
      </p:sp>
      <p:sp>
        <p:nvSpPr>
          <p:cNvPr id="12" name="TextBox 11">
            <a:extLst>
              <a:ext uri="{FF2B5EF4-FFF2-40B4-BE49-F238E27FC236}">
                <a16:creationId xmlns:a16="http://schemas.microsoft.com/office/drawing/2014/main" id="{D3BF22AD-DC08-4B02-8499-BFF27907454F}"/>
              </a:ext>
            </a:extLst>
          </p:cNvPr>
          <p:cNvSpPr txBox="1"/>
          <p:nvPr/>
        </p:nvSpPr>
        <p:spPr>
          <a:xfrm>
            <a:off x="685800" y="5473976"/>
            <a:ext cx="1892411" cy="523220"/>
          </a:xfrm>
          <a:prstGeom prst="rect">
            <a:avLst/>
          </a:prstGeom>
          <a:noFill/>
        </p:spPr>
        <p:txBody>
          <a:bodyPr wrap="square" rtlCol="0">
            <a:spAutoFit/>
          </a:bodyPr>
          <a:lstStyle/>
          <a:p>
            <a:r>
              <a:rPr lang="en-US" sz="2800" dirty="0">
                <a:solidFill>
                  <a:schemeClr val="bg1"/>
                </a:solidFill>
                <a:latin typeface="Franklin Gothic Medium Cond" panose="020B0606030402020204" pitchFamily="34" charset="0"/>
              </a:rPr>
              <a:t>- George Box</a:t>
            </a:r>
          </a:p>
        </p:txBody>
      </p:sp>
      <p:sp>
        <p:nvSpPr>
          <p:cNvPr id="14" name="TextBox 13">
            <a:extLst>
              <a:ext uri="{FF2B5EF4-FFF2-40B4-BE49-F238E27FC236}">
                <a16:creationId xmlns:a16="http://schemas.microsoft.com/office/drawing/2014/main" id="{350F04C9-006C-4202-86B9-ACB4147EC31A}"/>
              </a:ext>
            </a:extLst>
          </p:cNvPr>
          <p:cNvSpPr txBox="1"/>
          <p:nvPr/>
        </p:nvSpPr>
        <p:spPr>
          <a:xfrm>
            <a:off x="3800722" y="335059"/>
            <a:ext cx="787180" cy="1862048"/>
          </a:xfrm>
          <a:prstGeom prst="rect">
            <a:avLst/>
          </a:prstGeom>
          <a:noFill/>
        </p:spPr>
        <p:txBody>
          <a:bodyPr wrap="square" rtlCol="0" anchor="ctr">
            <a:spAutoFit/>
          </a:bodyPr>
          <a:lstStyle/>
          <a:p>
            <a:pPr algn="ctr"/>
            <a:r>
              <a:rPr lang="en-US" sz="11500" dirty="0">
                <a:solidFill>
                  <a:schemeClr val="bg1"/>
                </a:solidFill>
                <a:latin typeface="Franklin Gothic Medium Cond" panose="020B0606030402020204" pitchFamily="34" charset="0"/>
              </a:rPr>
              <a:t>“</a:t>
            </a:r>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589019"/>
            <a:ext cx="7886700" cy="2587943"/>
          </a:xfrm>
        </p:spPr>
        <p:txBody>
          <a:bodyPr/>
          <a:lstStyle/>
          <a:p>
            <a:r>
              <a:rPr lang="en-US" dirty="0"/>
              <a:t>2 slides or 30 seconds</a:t>
            </a:r>
          </a:p>
        </p:txBody>
      </p:sp>
      <p:sp>
        <p:nvSpPr>
          <p:cNvPr id="4" name="Slide Number Placeholder 3"/>
          <p:cNvSpPr>
            <a:spLocks noGrp="1"/>
          </p:cNvSpPr>
          <p:nvPr>
            <p:ph type="sldNum" sz="quarter" idx="12"/>
          </p:nvPr>
        </p:nvSpPr>
        <p:spPr/>
        <p:txBody>
          <a:bodyPr/>
          <a:lstStyle/>
          <a:p>
            <a:fld id="{38327683-8978-6B4B-9130-4A6A841F0549}" type="slidenum">
              <a:rPr lang="en-US" smtClean="0"/>
              <a:t>24</a:t>
            </a:fld>
            <a:endParaRPr lang="en-US" dirty="0"/>
          </a:p>
        </p:txBody>
      </p:sp>
      <p:pic>
        <p:nvPicPr>
          <p:cNvPr id="7" name="Picture 6">
            <a:extLst>
              <a:ext uri="{FF2B5EF4-FFF2-40B4-BE49-F238E27FC236}">
                <a16:creationId xmlns:a16="http://schemas.microsoft.com/office/drawing/2014/main" id="{2AB4AD69-BB41-8243-9FA3-E8B5A4B285E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AEF4F1B4-C73F-AC41-8C0D-2D95E422C4A6}"/>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3C201C5-FE2F-FE49-B2DD-477EB639103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7BECCC00-FB3A-0F4F-8E74-41FD1C66EB81}"/>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Summary</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6A2F1B-5BE3-4AF9-B03D-DE48FA1AE12B}"/>
              </a:ext>
            </a:extLst>
          </p:cNvPr>
          <p:cNvPicPr>
            <a:picLocks noChangeAspect="1"/>
          </p:cNvPicPr>
          <p:nvPr/>
        </p:nvPicPr>
        <p:blipFill rotWithShape="1">
          <a:blip r:embed="rId2"/>
          <a:srcRect l="30000" t="50000" r="51591" b="28325"/>
          <a:stretch/>
        </p:blipFill>
        <p:spPr>
          <a:xfrm>
            <a:off x="-11723" y="-11723"/>
            <a:ext cx="9194005" cy="6210300"/>
          </a:xfrm>
          <a:prstGeom prst="rect">
            <a:avLst/>
          </a:prstGeom>
        </p:spPr>
      </p:pic>
      <p:sp>
        <p:nvSpPr>
          <p:cNvPr id="22" name="Rectangle 21">
            <a:extLst>
              <a:ext uri="{FF2B5EF4-FFF2-40B4-BE49-F238E27FC236}">
                <a16:creationId xmlns:a16="http://schemas.microsoft.com/office/drawing/2014/main" id="{3D81F833-35D1-473E-A1A9-D1E898302E05}"/>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
        <p:nvSpPr>
          <p:cNvPr id="7" name="TextBox 6">
            <a:extLst>
              <a:ext uri="{FF2B5EF4-FFF2-40B4-BE49-F238E27FC236}">
                <a16:creationId xmlns:a16="http://schemas.microsoft.com/office/drawing/2014/main" id="{0A4A5F0C-1601-4392-88AE-70AF7DA940F4}"/>
              </a:ext>
            </a:extLst>
          </p:cNvPr>
          <p:cNvSpPr txBox="1"/>
          <p:nvPr/>
        </p:nvSpPr>
        <p:spPr>
          <a:xfrm>
            <a:off x="582123" y="987910"/>
            <a:ext cx="3556123" cy="1446550"/>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Dataset</a:t>
            </a:r>
            <a:endParaRPr lang="en-US" sz="2800" dirty="0">
              <a:solidFill>
                <a:schemeClr val="bg1"/>
              </a:solidFill>
              <a:latin typeface="Franklin Gothic Medium Cond" panose="020B0606030402020204" pitchFamily="34" charset="0"/>
            </a:endParaRPr>
          </a:p>
          <a:p>
            <a:endParaRPr lang="en-US" sz="400" dirty="0">
              <a:solidFill>
                <a:schemeClr val="bg1"/>
              </a:solidFill>
              <a:latin typeface="Franklin Gothic Medium Cond" panose="020B0606030402020204" pitchFamily="34" charset="0"/>
            </a:endParaRPr>
          </a:p>
          <a:p>
            <a:r>
              <a:rPr lang="en-US" sz="2800" dirty="0">
                <a:solidFill>
                  <a:schemeClr val="bg1"/>
                </a:solidFill>
                <a:latin typeface="Franklin Gothic Medium Cond" panose="020B0606030402020204" pitchFamily="34" charset="0"/>
              </a:rPr>
              <a:t>HIGH-LEVEL OVERVIEW</a:t>
            </a:r>
            <a:endParaRPr lang="en-US" sz="2400" dirty="0">
              <a:solidFill>
                <a:schemeClr val="bg1"/>
              </a:solidFill>
              <a:latin typeface="Franklin Gothic Medium Cond" panose="020B0606030402020204" pitchFamily="34" charset="0"/>
            </a:endParaRPr>
          </a:p>
        </p:txBody>
      </p:sp>
      <p:sp>
        <p:nvSpPr>
          <p:cNvPr id="8" name="TextBox 7">
            <a:extLst>
              <a:ext uri="{FF2B5EF4-FFF2-40B4-BE49-F238E27FC236}">
                <a16:creationId xmlns:a16="http://schemas.microsoft.com/office/drawing/2014/main" id="{42DE4FB0-01DF-462E-A167-CEA7ABAA86ED}"/>
              </a:ext>
            </a:extLst>
          </p:cNvPr>
          <p:cNvSpPr txBox="1"/>
          <p:nvPr/>
        </p:nvSpPr>
        <p:spPr>
          <a:xfrm>
            <a:off x="4503506" y="774530"/>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9" name="TextBox 8">
            <a:extLst>
              <a:ext uri="{FF2B5EF4-FFF2-40B4-BE49-F238E27FC236}">
                <a16:creationId xmlns:a16="http://schemas.microsoft.com/office/drawing/2014/main" id="{EF936DBD-D4DF-4CFA-89A3-A5C44595E2E0}"/>
              </a:ext>
            </a:extLst>
          </p:cNvPr>
          <p:cNvSpPr txBox="1"/>
          <p:nvPr/>
        </p:nvSpPr>
        <p:spPr>
          <a:xfrm>
            <a:off x="4957776" y="774208"/>
            <a:ext cx="3335212" cy="954107"/>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National wholesale alcohol distributor</a:t>
            </a:r>
          </a:p>
        </p:txBody>
      </p:sp>
      <p:sp>
        <p:nvSpPr>
          <p:cNvPr id="10" name="TextBox 9">
            <a:extLst>
              <a:ext uri="{FF2B5EF4-FFF2-40B4-BE49-F238E27FC236}">
                <a16:creationId xmlns:a16="http://schemas.microsoft.com/office/drawing/2014/main" id="{96F331C5-8027-4A04-B082-B2283E9E5B57}"/>
              </a:ext>
            </a:extLst>
          </p:cNvPr>
          <p:cNvSpPr txBox="1"/>
          <p:nvPr/>
        </p:nvSpPr>
        <p:spPr>
          <a:xfrm>
            <a:off x="4503506" y="1779925"/>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11" name="TextBox 10">
            <a:extLst>
              <a:ext uri="{FF2B5EF4-FFF2-40B4-BE49-F238E27FC236}">
                <a16:creationId xmlns:a16="http://schemas.microsoft.com/office/drawing/2014/main" id="{B24A703F-DF06-4C87-AF26-89F617AD44FC}"/>
              </a:ext>
            </a:extLst>
          </p:cNvPr>
          <p:cNvSpPr txBox="1"/>
          <p:nvPr/>
        </p:nvSpPr>
        <p:spPr>
          <a:xfrm>
            <a:off x="4957776" y="1943842"/>
            <a:ext cx="3335212"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Metropolitan area</a:t>
            </a:r>
          </a:p>
        </p:txBody>
      </p:sp>
      <p:sp>
        <p:nvSpPr>
          <p:cNvPr id="12" name="TextBox 11">
            <a:extLst>
              <a:ext uri="{FF2B5EF4-FFF2-40B4-BE49-F238E27FC236}">
                <a16:creationId xmlns:a16="http://schemas.microsoft.com/office/drawing/2014/main" id="{9AE13433-46E5-4FCB-B8F6-103A43E02EF0}"/>
              </a:ext>
            </a:extLst>
          </p:cNvPr>
          <p:cNvSpPr txBox="1"/>
          <p:nvPr/>
        </p:nvSpPr>
        <p:spPr>
          <a:xfrm>
            <a:off x="4503506" y="2737723"/>
            <a:ext cx="1963615"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4,017</a:t>
            </a:r>
            <a:endParaRPr lang="en-US" sz="4000" b="1" dirty="0">
              <a:solidFill>
                <a:schemeClr val="bg1"/>
              </a:solidFill>
              <a:latin typeface="Bahnschrift" panose="020B0502040204020203" pitchFamily="34" charset="0"/>
            </a:endParaRPr>
          </a:p>
        </p:txBody>
      </p:sp>
      <p:sp>
        <p:nvSpPr>
          <p:cNvPr id="13" name="TextBox 12">
            <a:extLst>
              <a:ext uri="{FF2B5EF4-FFF2-40B4-BE49-F238E27FC236}">
                <a16:creationId xmlns:a16="http://schemas.microsoft.com/office/drawing/2014/main" id="{344CA1B5-6E30-41C0-A4CE-A408F87D7B98}"/>
              </a:ext>
            </a:extLst>
          </p:cNvPr>
          <p:cNvSpPr txBox="1"/>
          <p:nvPr/>
        </p:nvSpPr>
        <p:spPr>
          <a:xfrm>
            <a:off x="6123394" y="2891611"/>
            <a:ext cx="2010507"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Products</a:t>
            </a:r>
          </a:p>
        </p:txBody>
      </p:sp>
      <p:sp>
        <p:nvSpPr>
          <p:cNvPr id="14" name="TextBox 13">
            <a:extLst>
              <a:ext uri="{FF2B5EF4-FFF2-40B4-BE49-F238E27FC236}">
                <a16:creationId xmlns:a16="http://schemas.microsoft.com/office/drawing/2014/main" id="{606F567A-CEA1-4DF7-B57E-0AE0606C24C1}"/>
              </a:ext>
            </a:extLst>
          </p:cNvPr>
          <p:cNvSpPr txBox="1"/>
          <p:nvPr/>
        </p:nvSpPr>
        <p:spPr>
          <a:xfrm>
            <a:off x="4503506" y="3690992"/>
            <a:ext cx="1219200"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34</a:t>
            </a:r>
            <a:endParaRPr lang="en-US" sz="4000" b="1" dirty="0">
              <a:solidFill>
                <a:schemeClr val="bg1"/>
              </a:solidFill>
              <a:latin typeface="Bahnschrift" panose="020B0502040204020203" pitchFamily="34" charset="0"/>
            </a:endParaRPr>
          </a:p>
        </p:txBody>
      </p:sp>
      <p:sp>
        <p:nvSpPr>
          <p:cNvPr id="15" name="TextBox 14">
            <a:extLst>
              <a:ext uri="{FF2B5EF4-FFF2-40B4-BE49-F238E27FC236}">
                <a16:creationId xmlns:a16="http://schemas.microsoft.com/office/drawing/2014/main" id="{B0BC4D11-9056-4FD4-8424-D64E6101512C}"/>
              </a:ext>
            </a:extLst>
          </p:cNvPr>
          <p:cNvSpPr txBox="1"/>
          <p:nvPr/>
        </p:nvSpPr>
        <p:spPr>
          <a:xfrm>
            <a:off x="5394459" y="3847305"/>
            <a:ext cx="2145323"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Customers</a:t>
            </a:r>
          </a:p>
        </p:txBody>
      </p:sp>
      <p:sp>
        <p:nvSpPr>
          <p:cNvPr id="16" name="TextBox 15">
            <a:extLst>
              <a:ext uri="{FF2B5EF4-FFF2-40B4-BE49-F238E27FC236}">
                <a16:creationId xmlns:a16="http://schemas.microsoft.com/office/drawing/2014/main" id="{810447FC-39D7-407F-ABC8-33587EA137A4}"/>
              </a:ext>
            </a:extLst>
          </p:cNvPr>
          <p:cNvSpPr txBox="1"/>
          <p:nvPr/>
        </p:nvSpPr>
        <p:spPr>
          <a:xfrm>
            <a:off x="4508001" y="4546475"/>
            <a:ext cx="2275643"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37,391</a:t>
            </a:r>
            <a:endParaRPr lang="en-US" sz="4000" b="1" dirty="0">
              <a:solidFill>
                <a:schemeClr val="bg1"/>
              </a:solidFill>
              <a:latin typeface="Bahnschrift" panose="020B0502040204020203" pitchFamily="34" charset="0"/>
            </a:endParaRPr>
          </a:p>
        </p:txBody>
      </p:sp>
      <p:sp>
        <p:nvSpPr>
          <p:cNvPr id="17" name="TextBox 16">
            <a:extLst>
              <a:ext uri="{FF2B5EF4-FFF2-40B4-BE49-F238E27FC236}">
                <a16:creationId xmlns:a16="http://schemas.microsoft.com/office/drawing/2014/main" id="{78BB0383-A718-4A64-AA4A-69D05C9E8214}"/>
              </a:ext>
            </a:extLst>
          </p:cNvPr>
          <p:cNvSpPr txBox="1"/>
          <p:nvPr/>
        </p:nvSpPr>
        <p:spPr>
          <a:xfrm>
            <a:off x="6402644" y="4608030"/>
            <a:ext cx="2590800" cy="830997"/>
          </a:xfrm>
          <a:prstGeom prst="rect">
            <a:avLst/>
          </a:prstGeom>
          <a:noFill/>
        </p:spPr>
        <p:txBody>
          <a:bodyPr wrap="square" rtlCol="0">
            <a:spAutoFit/>
          </a:bodyPr>
          <a:lstStyle/>
          <a:p>
            <a:r>
              <a:rPr lang="en-US" sz="2400" b="1" dirty="0">
                <a:solidFill>
                  <a:schemeClr val="bg1"/>
                </a:solidFill>
                <a:latin typeface="Franklin Gothic Book" panose="020B0503020102020204" pitchFamily="34" charset="0"/>
              </a:rPr>
              <a:t>Product/customer combinations</a:t>
            </a:r>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FD5AB6-A4B1-9C4F-B56A-CEF7F985F93F}"/>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22" name="Rectangle 21">
            <a:extLst>
              <a:ext uri="{FF2B5EF4-FFF2-40B4-BE49-F238E27FC236}">
                <a16:creationId xmlns:a16="http://schemas.microsoft.com/office/drawing/2014/main" id="{6983A141-B33A-6447-BCC6-E2F6D30E30D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851250"/>
            <a:ext cx="172566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headcount</a:t>
            </a:r>
            <a:endParaRPr lang="en-US" sz="1000" dirty="0">
              <a:solidFill>
                <a:schemeClr val="tx1">
                  <a:lumMod val="85000"/>
                  <a:lumOff val="15000"/>
                </a:schemeClr>
              </a:solidFill>
              <a:latin typeface="Franklin Gothic Medium Cond" panose="020B0606030402020204" pitchFamily="34" charset="0"/>
            </a:endParaRPr>
          </a:p>
        </p:txBody>
      </p:sp>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897082"/>
            <a:ext cx="3556123" cy="1754326"/>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Single Analyst</a:t>
            </a:r>
            <a:endParaRPr lang="en-US" sz="2400" dirty="0">
              <a:solidFill>
                <a:schemeClr val="bg1"/>
              </a:solidFill>
              <a:latin typeface="Franklin Gothic Medium Cond" panose="020B0606030402020204" pitchFamily="34" charset="0"/>
            </a:endParaRPr>
          </a:p>
        </p:txBody>
      </p:sp>
      <p:sp>
        <p:nvSpPr>
          <p:cNvPr id="15" name="Arrow: Right 17">
            <a:extLst>
              <a:ext uri="{FF2B5EF4-FFF2-40B4-BE49-F238E27FC236}">
                <a16:creationId xmlns:a16="http://schemas.microsoft.com/office/drawing/2014/main" id="{523CFCA3-8F20-3343-8E14-0FF8D1F75933}"/>
              </a:ext>
            </a:extLst>
          </p:cNvPr>
          <p:cNvSpPr/>
          <p:nvPr/>
        </p:nvSpPr>
        <p:spPr>
          <a:xfrm rot="16200000">
            <a:off x="5094997" y="3611684"/>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7">
            <a:extLst>
              <a:ext uri="{FF2B5EF4-FFF2-40B4-BE49-F238E27FC236}">
                <a16:creationId xmlns:a16="http://schemas.microsoft.com/office/drawing/2014/main" id="{E32C5619-528E-7B45-8402-99B0D89CE4C6}"/>
              </a:ext>
            </a:extLst>
          </p:cNvPr>
          <p:cNvSpPr/>
          <p:nvPr/>
        </p:nvSpPr>
        <p:spPr>
          <a:xfrm rot="16200000">
            <a:off x="7845471" y="3611685"/>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logo&#10;&#10;Description automatically generated">
            <a:extLst>
              <a:ext uri="{FF2B5EF4-FFF2-40B4-BE49-F238E27FC236}">
                <a16:creationId xmlns:a16="http://schemas.microsoft.com/office/drawing/2014/main" id="{472B37FB-3182-3849-B01B-30CBDB972B43}"/>
              </a:ext>
            </a:extLst>
          </p:cNvPr>
          <p:cNvPicPr>
            <a:picLocks noChangeAspect="1"/>
          </p:cNvPicPr>
          <p:nvPr/>
        </p:nvPicPr>
        <p:blipFill>
          <a:blip r:embed="rId6"/>
          <a:stretch>
            <a:fillRect/>
          </a:stretch>
        </p:blipFill>
        <p:spPr>
          <a:xfrm>
            <a:off x="1370277" y="3715615"/>
            <a:ext cx="914400" cy="914400"/>
          </a:xfrm>
          <a:prstGeom prst="rect">
            <a:avLst/>
          </a:prstGeom>
        </p:spPr>
      </p:pic>
    </p:spTree>
    <p:extLst>
      <p:ext uri="{BB962C8B-B14F-4D97-AF65-F5344CB8AC3E}">
        <p14:creationId xmlns:p14="http://schemas.microsoft.com/office/powerpoint/2010/main" val="358507488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06566A6-E32C-D843-A654-A4FBCF1FC010}"/>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17" name="Rectangle 16">
            <a:extLst>
              <a:ext uri="{FF2B5EF4-FFF2-40B4-BE49-F238E27FC236}">
                <a16:creationId xmlns:a16="http://schemas.microsoft.com/office/drawing/2014/main" id="{265121E2-AFFD-F245-94AC-463D56065718}"/>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5" name="Arrow: Right 17">
            <a:extLst>
              <a:ext uri="{FF2B5EF4-FFF2-40B4-BE49-F238E27FC236}">
                <a16:creationId xmlns:a16="http://schemas.microsoft.com/office/drawing/2014/main" id="{83E15C3E-F9B1-0443-9391-90401C0FE26A}"/>
              </a:ext>
            </a:extLst>
          </p:cNvPr>
          <p:cNvSpPr/>
          <p:nvPr/>
        </p:nvSpPr>
        <p:spPr>
          <a:xfrm rot="5400000">
            <a:off x="5039790" y="368440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17">
            <a:extLst>
              <a:ext uri="{FF2B5EF4-FFF2-40B4-BE49-F238E27FC236}">
                <a16:creationId xmlns:a16="http://schemas.microsoft.com/office/drawing/2014/main" id="{E04DE1E0-83A4-1540-8734-830674B8D262}"/>
              </a:ext>
            </a:extLst>
          </p:cNvPr>
          <p:cNvSpPr/>
          <p:nvPr/>
        </p:nvSpPr>
        <p:spPr>
          <a:xfrm rot="5400000">
            <a:off x="7902879" y="365495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Decrease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697362"/>
            <a:ext cx="1725667" cy="1015663"/>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Does not require an increase in headcount</a:t>
            </a:r>
            <a:endParaRPr lang="en-US" sz="1000" dirty="0">
              <a:solidFill>
                <a:schemeClr val="tx1">
                  <a:lumMod val="85000"/>
                  <a:lumOff val="15000"/>
                </a:schemeClr>
              </a:solidFill>
              <a:latin typeface="Franklin Gothic Medium Cond" panose="020B06060304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B0AC24A6-6351-7C44-B66B-53B93559C1F9}"/>
              </a:ext>
            </a:extLst>
          </p:cNvPr>
          <p:cNvPicPr>
            <a:picLocks noChangeAspect="1"/>
          </p:cNvPicPr>
          <p:nvPr/>
        </p:nvPicPr>
        <p:blipFill>
          <a:blip r:embed="rId6"/>
          <a:stretch>
            <a:fillRect/>
          </a:stretch>
        </p:blipFill>
        <p:spPr>
          <a:xfrm>
            <a:off x="1370277" y="3671397"/>
            <a:ext cx="914400" cy="914400"/>
          </a:xfrm>
          <a:prstGeom prst="rect">
            <a:avLst/>
          </a:prstGeom>
        </p:spPr>
      </p:pic>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2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418916843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E6DE4D7-D7A0-48AF-AF8A-D81C59ADFE7B}"/>
              </a:ext>
            </a:extLst>
          </p:cNvPr>
          <p:cNvPicPr>
            <a:picLocks noChangeAspect="1"/>
          </p:cNvPicPr>
          <p:nvPr/>
        </p:nvPicPr>
        <p:blipFill rotWithShape="1">
          <a:blip r:embed="rId3"/>
          <a:srcRect l="42500" t="33407" r="51833" b="57111"/>
          <a:stretch/>
        </p:blipFill>
        <p:spPr>
          <a:xfrm>
            <a:off x="1232007" y="3599399"/>
            <a:ext cx="914400" cy="860612"/>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sp>
        <p:nvSpPr>
          <p:cNvPr id="10" name="TextBox 9">
            <a:extLst>
              <a:ext uri="{FF2B5EF4-FFF2-40B4-BE49-F238E27FC236}">
                <a16:creationId xmlns:a16="http://schemas.microsoft.com/office/drawing/2014/main" id="{9A7E032A-46B6-4FDF-937F-E83899D18387}"/>
              </a:ext>
            </a:extLst>
          </p:cNvPr>
          <p:cNvSpPr txBox="1"/>
          <p:nvPr/>
        </p:nvSpPr>
        <p:spPr>
          <a:xfrm>
            <a:off x="598716" y="4684563"/>
            <a:ext cx="2180983"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Serially correlated data</a:t>
            </a:r>
            <a:endParaRPr lang="en-US" sz="2400" dirty="0">
              <a:latin typeface="Franklin Gothic Medium Cond" panose="020B0606030402020204" pitchFamily="34" charset="0"/>
            </a:endParaRPr>
          </a:p>
        </p:txBody>
      </p:sp>
      <p:sp>
        <p:nvSpPr>
          <p:cNvPr id="12" name="TextBox 11">
            <a:extLst>
              <a:ext uri="{FF2B5EF4-FFF2-40B4-BE49-F238E27FC236}">
                <a16:creationId xmlns:a16="http://schemas.microsoft.com/office/drawing/2014/main" id="{FD3E4D6E-A6F4-4255-8F50-506E1FE68F76}"/>
              </a:ext>
            </a:extLst>
          </p:cNvPr>
          <p:cNvSpPr txBox="1"/>
          <p:nvPr/>
        </p:nvSpPr>
        <p:spPr>
          <a:xfrm>
            <a:off x="3581307" y="4900007"/>
            <a:ext cx="1981385" cy="523220"/>
          </a:xfrm>
          <a:prstGeom prst="rect">
            <a:avLst/>
          </a:prstGeom>
          <a:noFill/>
        </p:spPr>
        <p:txBody>
          <a:bodyPr wrap="square" rtlCol="0" anchor="ctr">
            <a:spAutoFit/>
          </a:bodyPr>
          <a:lstStyle/>
          <a:p>
            <a:pPr algn="ctr"/>
            <a:r>
              <a:rPr lang="en-US" sz="2800" dirty="0">
                <a:latin typeface="Franklin Gothic Medium Cond" panose="020B0606030402020204" pitchFamily="34" charset="0"/>
              </a:rPr>
              <a:t>Bad forecasts</a:t>
            </a:r>
            <a:endParaRPr lang="en-US" sz="2400" dirty="0">
              <a:latin typeface="Franklin Gothic Medium Cond" panose="020B0606030402020204" pitchFamily="34" charset="0"/>
            </a:endParaRPr>
          </a:p>
        </p:txBody>
      </p:sp>
      <p:sp>
        <p:nvSpPr>
          <p:cNvPr id="14" name="TextBox 13">
            <a:extLst>
              <a:ext uri="{FF2B5EF4-FFF2-40B4-BE49-F238E27FC236}">
                <a16:creationId xmlns:a16="http://schemas.microsoft.com/office/drawing/2014/main" id="{1612F613-8757-48DA-8929-A3890BBE7882}"/>
              </a:ext>
            </a:extLst>
          </p:cNvPr>
          <p:cNvSpPr txBox="1"/>
          <p:nvPr/>
        </p:nvSpPr>
        <p:spPr>
          <a:xfrm>
            <a:off x="6777439" y="4684563"/>
            <a:ext cx="1630680"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Expensive mistake</a:t>
            </a:r>
            <a:endParaRPr lang="en-US" sz="2400" dirty="0">
              <a:latin typeface="Franklin Gothic Medium Cond" panose="020B0606030402020204" pitchFamily="34" charset="0"/>
            </a:endParaRPr>
          </a:p>
        </p:txBody>
      </p:sp>
      <p:sp>
        <p:nvSpPr>
          <p:cNvPr id="18" name="Arrow: Right 17">
            <a:extLst>
              <a:ext uri="{FF2B5EF4-FFF2-40B4-BE49-F238E27FC236}">
                <a16:creationId xmlns:a16="http://schemas.microsoft.com/office/drawing/2014/main" id="{4B953E58-E387-443E-81D6-CAE38BAC69B5}"/>
              </a:ext>
            </a:extLst>
          </p:cNvPr>
          <p:cNvSpPr/>
          <p:nvPr/>
        </p:nvSpPr>
        <p:spPr>
          <a:xfrm>
            <a:off x="2779699"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98447CF-C422-45D6-B52C-F635763A5A94}"/>
              </a:ext>
            </a:extLst>
          </p:cNvPr>
          <p:cNvSpPr/>
          <p:nvPr/>
        </p:nvSpPr>
        <p:spPr>
          <a:xfrm>
            <a:off x="5897157"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79F0E8B-1CC1-433E-B672-7DAF1F24D89A}"/>
              </a:ext>
            </a:extLst>
          </p:cNvPr>
          <p:cNvPicPr>
            <a:picLocks noChangeAspect="1"/>
          </p:cNvPicPr>
          <p:nvPr/>
        </p:nvPicPr>
        <p:blipFill rotWithShape="1">
          <a:blip r:embed="rId3"/>
          <a:srcRect l="42500" t="33407" r="51833" b="57111"/>
          <a:stretch/>
        </p:blipFill>
        <p:spPr>
          <a:xfrm>
            <a:off x="4114799" y="3618378"/>
            <a:ext cx="914400" cy="860612"/>
          </a:xfrm>
          <a:prstGeom prst="rect">
            <a:avLst/>
          </a:prstGeom>
        </p:spPr>
      </p:pic>
      <p:cxnSp>
        <p:nvCxnSpPr>
          <p:cNvPr id="22" name="Straight Connector 21">
            <a:extLst>
              <a:ext uri="{FF2B5EF4-FFF2-40B4-BE49-F238E27FC236}">
                <a16:creationId xmlns:a16="http://schemas.microsoft.com/office/drawing/2014/main" id="{D6CBE2D0-8879-445F-BB14-F90E31BE17B2}"/>
              </a:ext>
            </a:extLst>
          </p:cNvPr>
          <p:cNvCxnSpPr/>
          <p:nvPr/>
        </p:nvCxnSpPr>
        <p:spPr>
          <a:xfrm flipV="1">
            <a:off x="4248777" y="3891923"/>
            <a:ext cx="646444" cy="335747"/>
          </a:xfrm>
          <a:prstGeom prst="line">
            <a:avLst/>
          </a:prstGeom>
          <a:ln w="19050">
            <a:solidFill>
              <a:srgbClr val="D83038"/>
            </a:solidFill>
            <a:prstDash val="sysDot"/>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CE8CA406-5BAF-45F2-8D31-929B0B264770}"/>
              </a:ext>
            </a:extLst>
          </p:cNvPr>
          <p:cNvSpPr/>
          <p:nvPr/>
        </p:nvSpPr>
        <p:spPr>
          <a:xfrm>
            <a:off x="4344298" y="4451130"/>
            <a:ext cx="403793" cy="368919"/>
          </a:xfrm>
          <a:prstGeom prst="noSmoking">
            <a:avLst>
              <a:gd name="adj" fmla="val 9226"/>
            </a:avLst>
          </a:prstGeom>
          <a:solidFill>
            <a:srgbClr val="D83038"/>
          </a:solidFill>
          <a:ln>
            <a:solidFill>
              <a:srgbClr val="D83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descr="A close up of a logo&#10;&#10;Description automatically generated">
            <a:extLst>
              <a:ext uri="{FF2B5EF4-FFF2-40B4-BE49-F238E27FC236}">
                <a16:creationId xmlns:a16="http://schemas.microsoft.com/office/drawing/2014/main" id="{EB42F1A3-A84A-4AC7-AA2E-AB03783FE5D2}"/>
              </a:ext>
            </a:extLst>
          </p:cNvPr>
          <p:cNvPicPr>
            <a:picLocks noChangeAspect="1"/>
          </p:cNvPicPr>
          <p:nvPr/>
        </p:nvPicPr>
        <p:blipFill>
          <a:blip r:embed="rId4"/>
          <a:stretch>
            <a:fillRect/>
          </a:stretch>
        </p:blipFill>
        <p:spPr>
          <a:xfrm>
            <a:off x="7238185" y="3718347"/>
            <a:ext cx="709189" cy="709189"/>
          </a:xfrm>
          <a:prstGeom prst="rect">
            <a:avLst/>
          </a:prstGeom>
        </p:spPr>
      </p:pic>
      <p:pic>
        <p:nvPicPr>
          <p:cNvPr id="21" name="Picture 20">
            <a:extLst>
              <a:ext uri="{FF2B5EF4-FFF2-40B4-BE49-F238E27FC236}">
                <a16:creationId xmlns:a16="http://schemas.microsoft.com/office/drawing/2014/main" id="{7C39B318-DEA5-F94C-93AC-B63C88537499}"/>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24" name="Rectangle 23">
            <a:extLst>
              <a:ext uri="{FF2B5EF4-FFF2-40B4-BE49-F238E27FC236}">
                <a16:creationId xmlns:a16="http://schemas.microsoft.com/office/drawing/2014/main" id="{FFC82AF5-E8FD-6B4D-8DAA-4236210E2329}"/>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220E64-D312-B14B-8AF2-F6120D6679B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95E232AB-C7F5-8A40-8773-594149C3BB92}"/>
              </a:ext>
            </a:extLst>
          </p:cNvPr>
          <p:cNvSpPr txBox="1"/>
          <p:nvPr/>
        </p:nvSpPr>
        <p:spPr>
          <a:xfrm>
            <a:off x="582123" y="987910"/>
            <a:ext cx="3666654"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Why can’t I just do a regression?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48773-5A90-3A40-B3AE-850ACDCEBF6D}"/>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1" name="Slide Number Placeholder 4">
            <a:extLst>
              <a:ext uri="{FF2B5EF4-FFF2-40B4-BE49-F238E27FC236}">
                <a16:creationId xmlns:a16="http://schemas.microsoft.com/office/drawing/2014/main" id="{637E3579-EFDE-C14B-9397-321DCB01194B}"/>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t>7</a:t>
            </a:fld>
            <a:endParaRPr lang="en-US" dirty="0"/>
          </a:p>
        </p:txBody>
      </p:sp>
      <p:sp>
        <p:nvSpPr>
          <p:cNvPr id="12" name="Rectangle 11">
            <a:extLst>
              <a:ext uri="{FF2B5EF4-FFF2-40B4-BE49-F238E27FC236}">
                <a16:creationId xmlns:a16="http://schemas.microsoft.com/office/drawing/2014/main" id="{BAA16BFF-ACAE-0E48-8EA9-21DF451884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69A1E8-BB8F-974D-837C-CB8D7DFE2914}"/>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7747AD2B-6042-8444-AAAA-801C1A7754AB}"/>
              </a:ext>
            </a:extLst>
          </p:cNvPr>
          <p:cNvSpPr txBox="1"/>
          <p:nvPr/>
        </p:nvSpPr>
        <p:spPr>
          <a:xfrm>
            <a:off x="582123" y="987910"/>
            <a:ext cx="3556123" cy="1446550"/>
          </a:xfrm>
          <a:prstGeom prst="rect">
            <a:avLst/>
          </a:prstGeom>
          <a:noFill/>
        </p:spPr>
        <p:txBody>
          <a:bodyPr wrap="square" rtlCol="0" anchor="ctr">
            <a:spAutoFit/>
          </a:bodyPr>
          <a:lstStyle/>
          <a:p>
            <a:r>
              <a:rPr lang="en-US" sz="4400" dirty="0" err="1">
                <a:solidFill>
                  <a:schemeClr val="bg1"/>
                </a:solidFill>
                <a:latin typeface="Franklin Gothic Medium Cond" panose="020B0606030402020204" pitchFamily="34" charset="0"/>
              </a:rPr>
              <a:t>AutoML</a:t>
            </a:r>
            <a:r>
              <a:rPr lang="en-US" sz="4400" dirty="0">
                <a:solidFill>
                  <a:schemeClr val="bg1"/>
                </a:solidFill>
                <a:latin typeface="Franklin Gothic Medium Cond" panose="020B0606030402020204" pitchFamily="34" charset="0"/>
              </a:rPr>
              <a:t> Framework</a:t>
            </a:r>
            <a:endParaRPr lang="en-US" dirty="0">
              <a:solidFill>
                <a:schemeClr val="bg1"/>
              </a:solidFill>
              <a:latin typeface="Franklin Gothic Medium Cond" panose="020B0606030402020204" pitchFamily="34" charset="0"/>
            </a:endParaRPr>
          </a:p>
        </p:txBody>
      </p:sp>
      <p:sp>
        <p:nvSpPr>
          <p:cNvPr id="15" name="Oval 14">
            <a:extLst>
              <a:ext uri="{FF2B5EF4-FFF2-40B4-BE49-F238E27FC236}">
                <a16:creationId xmlns:a16="http://schemas.microsoft.com/office/drawing/2014/main" id="{156DF63D-BCFC-2040-B3DE-02D11C0A6EB6}"/>
              </a:ext>
            </a:extLst>
          </p:cNvPr>
          <p:cNvSpPr/>
          <p:nvPr/>
        </p:nvSpPr>
        <p:spPr>
          <a:xfrm>
            <a:off x="582123" y="2996390"/>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INPUT</a:t>
            </a:r>
            <a:endParaRPr lang="en-US" dirty="0">
              <a:latin typeface="Franklin Gothic Medium Cond" panose="020B0606030402020204" pitchFamily="34" charset="0"/>
            </a:endParaRPr>
          </a:p>
          <a:p>
            <a:pPr algn="ctr"/>
            <a:r>
              <a:rPr lang="en-US" sz="1050" dirty="0">
                <a:latin typeface="Franklin Gothic Medium Cond" panose="020B0606030402020204" pitchFamily="34" charset="0"/>
              </a:rPr>
              <a:t>Univariate Time Series</a:t>
            </a:r>
          </a:p>
        </p:txBody>
      </p:sp>
      <p:cxnSp>
        <p:nvCxnSpPr>
          <p:cNvPr id="16" name="Straight Connector 15">
            <a:extLst>
              <a:ext uri="{FF2B5EF4-FFF2-40B4-BE49-F238E27FC236}">
                <a16:creationId xmlns:a16="http://schemas.microsoft.com/office/drawing/2014/main" id="{3F4910DB-20F1-0E48-A14D-6359918A3331}"/>
              </a:ext>
            </a:extLst>
          </p:cNvPr>
          <p:cNvCxnSpPr/>
          <p:nvPr/>
        </p:nvCxnSpPr>
        <p:spPr>
          <a:xfrm>
            <a:off x="2119086" y="3635019"/>
            <a:ext cx="5943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1A7B502-C3AD-824F-82B2-869881C29F5C}"/>
              </a:ext>
            </a:extLst>
          </p:cNvPr>
          <p:cNvSpPr txBox="1"/>
          <p:nvPr/>
        </p:nvSpPr>
        <p:spPr>
          <a:xfrm>
            <a:off x="2839156" y="3311853"/>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Record Data Characteristics</a:t>
            </a:r>
          </a:p>
        </p:txBody>
      </p:sp>
      <p:sp>
        <p:nvSpPr>
          <p:cNvPr id="18" name="TextBox 17">
            <a:extLst>
              <a:ext uri="{FF2B5EF4-FFF2-40B4-BE49-F238E27FC236}">
                <a16:creationId xmlns:a16="http://schemas.microsoft.com/office/drawing/2014/main" id="{48A4EB4B-02ED-474C-9EAC-B09127A98B36}"/>
              </a:ext>
            </a:extLst>
          </p:cNvPr>
          <p:cNvSpPr txBox="1"/>
          <p:nvPr/>
        </p:nvSpPr>
        <p:spPr>
          <a:xfrm>
            <a:off x="5450921" y="33118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Fit Multiple Models</a:t>
            </a:r>
          </a:p>
        </p:txBody>
      </p:sp>
      <p:cxnSp>
        <p:nvCxnSpPr>
          <p:cNvPr id="19" name="Straight Connector 18">
            <a:extLst>
              <a:ext uri="{FF2B5EF4-FFF2-40B4-BE49-F238E27FC236}">
                <a16:creationId xmlns:a16="http://schemas.microsoft.com/office/drawing/2014/main" id="{1CC0F2CF-DC80-4C44-9206-87FDC5314A7D}"/>
              </a:ext>
            </a:extLst>
          </p:cNvPr>
          <p:cNvCxnSpPr/>
          <p:nvPr/>
        </p:nvCxnSpPr>
        <p:spPr>
          <a:xfrm>
            <a:off x="2119086" y="5410479"/>
            <a:ext cx="5943600" cy="0"/>
          </a:xfrm>
          <a:prstGeom prst="line">
            <a:avLst/>
          </a:prstGeom>
          <a:ln w="57150">
            <a:head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EB302CF-4639-804F-BF3C-89E04FF4100C}"/>
              </a:ext>
            </a:extLst>
          </p:cNvPr>
          <p:cNvCxnSpPr>
            <a:cxnSpLocks/>
          </p:cNvCxnSpPr>
          <p:nvPr/>
        </p:nvCxnSpPr>
        <p:spPr>
          <a:xfrm>
            <a:off x="8062686" y="3606442"/>
            <a:ext cx="0" cy="18344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489CC8-A639-424E-A022-E04B048FA7A3}"/>
              </a:ext>
            </a:extLst>
          </p:cNvPr>
          <p:cNvSpPr txBox="1"/>
          <p:nvPr/>
        </p:nvSpPr>
        <p:spPr>
          <a:xfrm>
            <a:off x="7285365" y="41835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Make Predictions</a:t>
            </a:r>
          </a:p>
        </p:txBody>
      </p:sp>
      <p:sp>
        <p:nvSpPr>
          <p:cNvPr id="22" name="TextBox 21">
            <a:extLst>
              <a:ext uri="{FF2B5EF4-FFF2-40B4-BE49-F238E27FC236}">
                <a16:creationId xmlns:a16="http://schemas.microsoft.com/office/drawing/2014/main" id="{33C017D0-BC13-654E-B4D9-9B1702DEA663}"/>
              </a:ext>
            </a:extLst>
          </p:cNvPr>
          <p:cNvSpPr txBox="1"/>
          <p:nvPr/>
        </p:nvSpPr>
        <p:spPr>
          <a:xfrm>
            <a:off x="4313565" y="5225812"/>
            <a:ext cx="1554641" cy="369332"/>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Return Metrics</a:t>
            </a:r>
          </a:p>
        </p:txBody>
      </p:sp>
      <p:sp>
        <p:nvSpPr>
          <p:cNvPr id="23" name="Oval 22">
            <a:extLst>
              <a:ext uri="{FF2B5EF4-FFF2-40B4-BE49-F238E27FC236}">
                <a16:creationId xmlns:a16="http://schemas.microsoft.com/office/drawing/2014/main" id="{886131FD-9D6C-C64D-B8A3-566F5807787C}"/>
              </a:ext>
            </a:extLst>
          </p:cNvPr>
          <p:cNvSpPr/>
          <p:nvPr/>
        </p:nvSpPr>
        <p:spPr>
          <a:xfrm>
            <a:off x="582123" y="4756682"/>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RESULTS</a:t>
            </a:r>
            <a:endParaRPr lang="en-US" sz="1200" dirty="0">
              <a:latin typeface="Franklin Gothic Medium Cond" panose="020B0606030402020204" pitchFamily="34" charset="0"/>
            </a:endParaRPr>
          </a:p>
          <a:p>
            <a:pPr algn="ctr"/>
            <a:r>
              <a:rPr lang="en-US" sz="1050" dirty="0">
                <a:latin typeface="Franklin Gothic Medium Cond" panose="020B0606030402020204" pitchFamily="34" charset="0"/>
              </a:rPr>
              <a:t>Model &amp; Predictions</a:t>
            </a:r>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8</a:t>
            </a:fld>
            <a:endParaRPr lang="en-US" dirty="0"/>
          </a:p>
        </p:txBody>
      </p:sp>
      <p:pic>
        <p:nvPicPr>
          <p:cNvPr id="7" name="Picture 6">
            <a:extLst>
              <a:ext uri="{FF2B5EF4-FFF2-40B4-BE49-F238E27FC236}">
                <a16:creationId xmlns:a16="http://schemas.microsoft.com/office/drawing/2014/main" id="{3C377A5A-1C7E-8246-BBA0-1B5EFDB8BC86}"/>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DCC6516B-5062-184E-9586-AE099396AC9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40C2C-319B-E145-84D1-72FAB5DE1540}"/>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4192F0BB-A69F-3642-AF2C-A7D2C7BD5B34}"/>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Stationarity</a:t>
            </a:r>
            <a:endParaRPr lang="en-US" dirty="0">
              <a:solidFill>
                <a:schemeClr val="bg1"/>
              </a:solidFill>
              <a:latin typeface="Franklin Gothic Medium Cond" panose="020B0606030402020204" pitchFamily="34" charset="0"/>
            </a:endParaRPr>
          </a:p>
        </p:txBody>
      </p:sp>
      <p:pic>
        <p:nvPicPr>
          <p:cNvPr id="11" name="Picture 10">
            <a:extLst>
              <a:ext uri="{FF2B5EF4-FFF2-40B4-BE49-F238E27FC236}">
                <a16:creationId xmlns:a16="http://schemas.microsoft.com/office/drawing/2014/main" id="{05262A1B-C4C1-1642-8CC4-3E7F342D8BEC}"/>
              </a:ext>
            </a:extLst>
          </p:cNvPr>
          <p:cNvPicPr>
            <a:picLocks noChangeAspect="1"/>
          </p:cNvPicPr>
          <p:nvPr/>
        </p:nvPicPr>
        <p:blipFill>
          <a:blip r:embed="rId4"/>
          <a:stretch>
            <a:fillRect/>
          </a:stretch>
        </p:blipFill>
        <p:spPr>
          <a:xfrm>
            <a:off x="127000" y="2936875"/>
            <a:ext cx="8890000" cy="2806700"/>
          </a:xfrm>
          <a:prstGeom prst="rect">
            <a:avLst/>
          </a:prstGeom>
        </p:spPr>
      </p:pic>
      <p:sp>
        <p:nvSpPr>
          <p:cNvPr id="12" name="TextBox 11">
            <a:extLst>
              <a:ext uri="{FF2B5EF4-FFF2-40B4-BE49-F238E27FC236}">
                <a16:creationId xmlns:a16="http://schemas.microsoft.com/office/drawing/2014/main" id="{8CC09CD7-807B-2F49-9020-D822D1CC777D}"/>
              </a:ext>
            </a:extLst>
          </p:cNvPr>
          <p:cNvSpPr txBox="1"/>
          <p:nvPr/>
        </p:nvSpPr>
        <p:spPr>
          <a:xfrm>
            <a:off x="618490" y="6006206"/>
            <a:ext cx="6077305" cy="261610"/>
          </a:xfrm>
          <a:prstGeom prst="rect">
            <a:avLst/>
          </a:prstGeom>
          <a:noFill/>
        </p:spPr>
        <p:txBody>
          <a:bodyPr wrap="none" rtlCol="0">
            <a:spAutoFit/>
          </a:bodyPr>
          <a:lstStyle/>
          <a:p>
            <a:r>
              <a:rPr lang="en-US" sz="1100" dirty="0">
                <a:solidFill>
                  <a:schemeClr val="tx1">
                    <a:lumMod val="65000"/>
                    <a:lumOff val="35000"/>
                  </a:schemeClr>
                </a:solidFill>
                <a:latin typeface="Franklin Gothic Medium" panose="020B0603020102020204" pitchFamily="34" charset="0"/>
              </a:rPr>
              <a:t>Image source: </a:t>
            </a:r>
            <a:r>
              <a:rPr lang="en-US" sz="1100" dirty="0">
                <a:solidFill>
                  <a:schemeClr val="tx1">
                    <a:lumMod val="65000"/>
                    <a:lumOff val="35000"/>
                  </a:schemeClr>
                </a:solidFill>
                <a:latin typeface="Franklin Gothic Medium" panose="020B0603020102020204" pitchFamily="34" charset="0"/>
                <a:hlinkClick r:id="rId5">
                  <a:extLst>
                    <a:ext uri="{A12FA001-AC4F-418D-AE19-62706E023703}">
                      <ahyp:hlinkClr xmlns:ahyp="http://schemas.microsoft.com/office/drawing/2018/hyperlinkcolor" val="tx"/>
                    </a:ext>
                  </a:extLst>
                </a:hlinkClick>
              </a:rPr>
              <a:t>https://towardsdatascience.com/stationarity-in-time-series-analysis-90c94f27322</a:t>
            </a:r>
            <a:endParaRPr lang="en-US" sz="1100" dirty="0">
              <a:solidFill>
                <a:schemeClr val="tx1">
                  <a:lumMod val="65000"/>
                  <a:lumOff val="35000"/>
                </a:schemeClr>
              </a:solidFill>
              <a:latin typeface="Franklin Gothic Medium" panose="020B0603020102020204" pitchFamily="34" charset="0"/>
            </a:endParaRPr>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5" name="Picture 4" descr="A close up of a logo&#10;&#10;Description automatically generated">
            <a:extLst>
              <a:ext uri="{FF2B5EF4-FFF2-40B4-BE49-F238E27FC236}">
                <a16:creationId xmlns:a16="http://schemas.microsoft.com/office/drawing/2014/main" id="{073EDCD1-B5F9-416E-BC76-413E8165DFF5}"/>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942823" y="3509896"/>
            <a:ext cx="914400" cy="914400"/>
          </a:xfrm>
          <a:prstGeom prst="rect">
            <a:avLst/>
          </a:prstGeom>
        </p:spPr>
      </p:pic>
      <p:pic>
        <p:nvPicPr>
          <p:cNvPr id="6" name="Picture 5" descr="A close up of a logo&#10;&#10;Description automatically generated">
            <a:extLst>
              <a:ext uri="{FF2B5EF4-FFF2-40B4-BE49-F238E27FC236}">
                <a16:creationId xmlns:a16="http://schemas.microsoft.com/office/drawing/2014/main" id="{612F5720-BE23-4157-ABE1-A26E7A37B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681" y="3509896"/>
            <a:ext cx="914400" cy="914400"/>
          </a:xfrm>
          <a:prstGeom prst="rect">
            <a:avLst/>
          </a:prstGeom>
        </p:spPr>
      </p:pic>
      <p:sp>
        <p:nvSpPr>
          <p:cNvPr id="7" name="Plus Sign 6">
            <a:extLst>
              <a:ext uri="{FF2B5EF4-FFF2-40B4-BE49-F238E27FC236}">
                <a16:creationId xmlns:a16="http://schemas.microsoft.com/office/drawing/2014/main" id="{0D5B8F91-FEAF-4B21-97AD-2615939913FA}"/>
              </a:ext>
            </a:extLst>
          </p:cNvPr>
          <p:cNvSpPr/>
          <p:nvPr/>
        </p:nvSpPr>
        <p:spPr>
          <a:xfrm>
            <a:off x="5474306" y="3737896"/>
            <a:ext cx="561600" cy="607200"/>
          </a:xfrm>
          <a:prstGeom prst="mathPlus">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FBAD34-0805-44CC-A076-308A1E00B21F}"/>
              </a:ext>
            </a:extLst>
          </p:cNvPr>
          <p:cNvSpPr txBox="1"/>
          <p:nvPr/>
        </p:nvSpPr>
        <p:spPr>
          <a:xfrm>
            <a:off x="3883723"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SIGNAL</a:t>
            </a:r>
          </a:p>
        </p:txBody>
      </p:sp>
      <p:sp>
        <p:nvSpPr>
          <p:cNvPr id="9" name="TextBox 8">
            <a:extLst>
              <a:ext uri="{FF2B5EF4-FFF2-40B4-BE49-F238E27FC236}">
                <a16:creationId xmlns:a16="http://schemas.microsoft.com/office/drawing/2014/main" id="{459C2A86-A3A9-4056-AAA7-08712D79F4A7}"/>
              </a:ext>
            </a:extLst>
          </p:cNvPr>
          <p:cNvSpPr txBox="1"/>
          <p:nvPr/>
        </p:nvSpPr>
        <p:spPr>
          <a:xfrm>
            <a:off x="6886481"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NOISE</a:t>
            </a:r>
          </a:p>
        </p:txBody>
      </p:sp>
      <p:sp>
        <p:nvSpPr>
          <p:cNvPr id="10" name="TextBox 9">
            <a:extLst>
              <a:ext uri="{FF2B5EF4-FFF2-40B4-BE49-F238E27FC236}">
                <a16:creationId xmlns:a16="http://schemas.microsoft.com/office/drawing/2014/main" id="{C5724087-C44D-4553-A7C6-F20551E081E0}"/>
              </a:ext>
            </a:extLst>
          </p:cNvPr>
          <p:cNvSpPr txBox="1"/>
          <p:nvPr/>
        </p:nvSpPr>
        <p:spPr>
          <a:xfrm>
            <a:off x="3744373" y="4627877"/>
            <a:ext cx="1311300" cy="923330"/>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 model &amp; predict</a:t>
            </a:r>
          </a:p>
        </p:txBody>
      </p:sp>
      <p:sp>
        <p:nvSpPr>
          <p:cNvPr id="11" name="TextBox 10">
            <a:extLst>
              <a:ext uri="{FF2B5EF4-FFF2-40B4-BE49-F238E27FC236}">
                <a16:creationId xmlns:a16="http://schemas.microsoft.com/office/drawing/2014/main" id="{54C65FDC-9341-4965-970F-1234276D8FE0}"/>
              </a:ext>
            </a:extLst>
          </p:cNvPr>
          <p:cNvSpPr txBox="1"/>
          <p:nvPr/>
        </p:nvSpPr>
        <p:spPr>
          <a:xfrm>
            <a:off x="6730408" y="4631500"/>
            <a:ext cx="1462945"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cannot predict</a:t>
            </a:r>
          </a:p>
        </p:txBody>
      </p:sp>
      <p:sp>
        <p:nvSpPr>
          <p:cNvPr id="12" name="TextBox 11">
            <a:extLst>
              <a:ext uri="{FF2B5EF4-FFF2-40B4-BE49-F238E27FC236}">
                <a16:creationId xmlns:a16="http://schemas.microsoft.com/office/drawing/2014/main" id="{9E9F2AF5-20CD-4496-949B-DF9E5EDC8940}"/>
              </a:ext>
            </a:extLst>
          </p:cNvPr>
          <p:cNvSpPr txBox="1"/>
          <p:nvPr/>
        </p:nvSpPr>
        <p:spPr>
          <a:xfrm>
            <a:off x="558799" y="3502887"/>
            <a:ext cx="1656863" cy="1077218"/>
          </a:xfrm>
          <a:prstGeom prst="rect">
            <a:avLst/>
          </a:prstGeom>
          <a:noFill/>
        </p:spPr>
        <p:txBody>
          <a:bodyPr wrap="square" rtlCol="0" anchor="ctr">
            <a:spAutoFit/>
          </a:bodyPr>
          <a:lstStyle/>
          <a:p>
            <a:pPr algn="ctr"/>
            <a:r>
              <a:rPr lang="en-US" sz="3200" dirty="0">
                <a:latin typeface="Franklin Gothic Medium Cond" panose="020B0606030402020204" pitchFamily="34" charset="0"/>
              </a:rPr>
              <a:t>TIME </a:t>
            </a:r>
          </a:p>
          <a:p>
            <a:pPr algn="ctr"/>
            <a:r>
              <a:rPr lang="en-US" sz="3200" dirty="0">
                <a:latin typeface="Franklin Gothic Medium Cond" panose="020B0606030402020204" pitchFamily="34" charset="0"/>
              </a:rPr>
              <a:t>SERIES</a:t>
            </a:r>
          </a:p>
        </p:txBody>
      </p:sp>
      <p:sp>
        <p:nvSpPr>
          <p:cNvPr id="13" name="Equals 12">
            <a:extLst>
              <a:ext uri="{FF2B5EF4-FFF2-40B4-BE49-F238E27FC236}">
                <a16:creationId xmlns:a16="http://schemas.microsoft.com/office/drawing/2014/main" id="{FBB2BE49-2B09-41E1-B54B-E851E9319C98}"/>
              </a:ext>
            </a:extLst>
          </p:cNvPr>
          <p:cNvSpPr/>
          <p:nvPr/>
        </p:nvSpPr>
        <p:spPr>
          <a:xfrm>
            <a:off x="2549604" y="3780423"/>
            <a:ext cx="561600" cy="578160"/>
          </a:xfrm>
          <a:prstGeom prst="mathEqual">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63DB8F76-D79A-8941-874F-F97C3A7DA875}"/>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16" name="Rectangle 15">
            <a:extLst>
              <a:ext uri="{FF2B5EF4-FFF2-40B4-BE49-F238E27FC236}">
                <a16:creationId xmlns:a16="http://schemas.microsoft.com/office/drawing/2014/main" id="{D6EF2BD6-4268-6840-B7B8-8D2585A917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2806A0-4487-FB43-B315-F6B33EA3978E}"/>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TextBox 17">
            <a:extLst>
              <a:ext uri="{FF2B5EF4-FFF2-40B4-BE49-F238E27FC236}">
                <a16:creationId xmlns:a16="http://schemas.microsoft.com/office/drawing/2014/main" id="{885D246B-3A80-3940-9082-99729637F029}"/>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5674</TotalTime>
  <Words>825</Words>
  <Application>Microsoft Macintosh PowerPoint</Application>
  <PresentationFormat>On-screen Show (4:3)</PresentationFormat>
  <Paragraphs>216</Paragraphs>
  <Slides>24</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Bahnschrift</vt:lpstr>
      <vt:lpstr>Calibri</vt:lpstr>
      <vt:lpstr>Calibri Light</vt:lpstr>
      <vt:lpstr>Cambria Math</vt:lpstr>
      <vt:lpstr>Franklin Gothic Book</vt:lpstr>
      <vt:lpstr>Franklin Gothic Heavy</vt:lpstr>
      <vt:lpstr>Franklin Gothic Medium</vt:lpstr>
      <vt:lpstr>Franklin Gothic Medium Cond</vt:lpstr>
      <vt:lpstr>Times New Roman</vt:lpstr>
      <vt:lpstr>Office Theme</vt:lpstr>
      <vt:lpstr>How Much Beer  Do I Need to Stock?    An Automated Approach to  Demand Forecasting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Christian Nava</cp:lastModifiedBy>
  <cp:revision>117</cp:revision>
  <dcterms:created xsi:type="dcterms:W3CDTF">2017-03-18T16:30:52Z</dcterms:created>
  <dcterms:modified xsi:type="dcterms:W3CDTF">2020-09-26T00:52:45Z</dcterms:modified>
</cp:coreProperties>
</file>